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5.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6.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7.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8" r:id="rId5"/>
    <p:sldMasterId id="2147483856" r:id="rId6"/>
    <p:sldMasterId id="2147483844" r:id="rId7"/>
    <p:sldMasterId id="2147483830" r:id="rId8"/>
    <p:sldMasterId id="2147483816" r:id="rId9"/>
    <p:sldMasterId id="2147483804" r:id="rId10"/>
    <p:sldMasterId id="2147483956" r:id="rId11"/>
    <p:sldMasterId id="2147484008" r:id="rId12"/>
  </p:sldMasterIdLst>
  <p:notesMasterIdLst>
    <p:notesMasterId r:id="rId44"/>
  </p:notesMasterIdLst>
  <p:handoutMasterIdLst>
    <p:handoutMasterId r:id="rId45"/>
  </p:handoutMasterIdLst>
  <p:sldIdLst>
    <p:sldId id="364" r:id="rId13"/>
    <p:sldId id="330" r:id="rId14"/>
    <p:sldId id="331" r:id="rId15"/>
    <p:sldId id="332" r:id="rId16"/>
    <p:sldId id="333" r:id="rId17"/>
    <p:sldId id="334" r:id="rId18"/>
    <p:sldId id="351" r:id="rId19"/>
    <p:sldId id="336" r:id="rId20"/>
    <p:sldId id="337" r:id="rId21"/>
    <p:sldId id="338" r:id="rId22"/>
    <p:sldId id="339" r:id="rId23"/>
    <p:sldId id="342" r:id="rId24"/>
    <p:sldId id="362" r:id="rId25"/>
    <p:sldId id="343" r:id="rId26"/>
    <p:sldId id="352" r:id="rId27"/>
    <p:sldId id="353" r:id="rId28"/>
    <p:sldId id="359" r:id="rId29"/>
    <p:sldId id="360" r:id="rId30"/>
    <p:sldId id="354" r:id="rId31"/>
    <p:sldId id="344" r:id="rId32"/>
    <p:sldId id="345" r:id="rId33"/>
    <p:sldId id="355" r:id="rId34"/>
    <p:sldId id="347" r:id="rId35"/>
    <p:sldId id="356" r:id="rId36"/>
    <p:sldId id="357" r:id="rId37"/>
    <p:sldId id="361" r:id="rId38"/>
    <p:sldId id="348" r:id="rId39"/>
    <p:sldId id="358" r:id="rId40"/>
    <p:sldId id="349" r:id="rId41"/>
    <p:sldId id="350" r:id="rId42"/>
    <p:sldId id="304" r:id="rId43"/>
  </p:sldIdLst>
  <p:sldSz cx="12192000" cy="6858000"/>
  <p:notesSz cx="7010400" cy="9296400"/>
  <p:custDataLst>
    <p:tags r:id="rId46"/>
  </p:custDataLst>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0000"/>
    <a:srgbClr val="003366"/>
    <a:srgbClr val="3399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338" autoAdjust="0"/>
    <p:restoredTop sz="53711" autoAdjust="0"/>
  </p:normalViewPr>
  <p:slideViewPr>
    <p:cSldViewPr>
      <p:cViewPr varScale="1">
        <p:scale>
          <a:sx n="60" d="100"/>
          <a:sy n="60" d="100"/>
        </p:scale>
        <p:origin x="2304" y="7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926" y="-4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slide" Target="slides/slide27.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slide" Target="slides/slide3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Master" Target="slideMasters/slideMaster3.xml"/><Relationship Id="rId2" Type="http://schemas.openxmlformats.org/officeDocument/2006/relationships/customXml" Target="../customXml/item2.xml"/><Relationship Id="rId16" Type="http://schemas.openxmlformats.org/officeDocument/2006/relationships/slide" Target="slides/slide4.xml"/><Relationship Id="rId29" Type="http://schemas.openxmlformats.org/officeDocument/2006/relationships/slide" Target="slides/slide17.xml"/><Relationship Id="rId11" Type="http://schemas.openxmlformats.org/officeDocument/2006/relationships/slideMaster" Target="slideMasters/slideMaster7.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theme" Target="theme/theme1.xml"/><Relationship Id="rId10" Type="http://schemas.openxmlformats.org/officeDocument/2006/relationships/slideMaster" Target="slideMasters/slideMaster6.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slide" Target="slides/slide31.xml"/><Relationship Id="rId48" Type="http://schemas.openxmlformats.org/officeDocument/2006/relationships/viewProps" Target="viewProps.xml"/><Relationship Id="rId8" Type="http://schemas.openxmlformats.org/officeDocument/2006/relationships/slideMaster" Target="slideMasters/slideMaster4.xml"/><Relationship Id="rId3" Type="http://schemas.openxmlformats.org/officeDocument/2006/relationships/customXml" Target="../customXml/item3.xml"/><Relationship Id="rId12" Type="http://schemas.openxmlformats.org/officeDocument/2006/relationships/slideMaster" Target="slideMasters/slideMaster8.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tags" Target="tags/tag1.xml"/><Relationship Id="rId20" Type="http://schemas.openxmlformats.org/officeDocument/2006/relationships/slide" Target="slides/slide8.xml"/><Relationship Id="rId41" Type="http://schemas.openxmlformats.org/officeDocument/2006/relationships/slide" Target="slides/slide29.xml"/><Relationship Id="rId1" Type="http://schemas.openxmlformats.org/officeDocument/2006/relationships/customXml" Target="../customXml/item1.xml"/><Relationship Id="rId6"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07AC20C4-5607-4B10-ABE4-335C6B080E14}" type="datetimeFigureOut">
              <a:rPr lang="en-US" smtClean="0"/>
              <a:t>10/24/2024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A36F230-E4D8-4FA8-B322-8849BF275216}" type="slidenum">
              <a:rPr lang="en-US" smtClean="0"/>
              <a:t>‹#›</a:t>
            </a:fld>
            <a:endParaRPr lang="en-US" dirty="0"/>
          </a:p>
        </p:txBody>
      </p:sp>
    </p:spTree>
    <p:extLst>
      <p:ext uri="{BB962C8B-B14F-4D97-AF65-F5344CB8AC3E}">
        <p14:creationId xmlns:p14="http://schemas.microsoft.com/office/powerpoint/2010/main" val="33107583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dirty="0">
                <a:latin typeface="Arial" charset="0"/>
                <a:cs typeface="+mn-cs"/>
              </a:defRPr>
            </a:lvl1pPr>
          </a:lstStyle>
          <a:p>
            <a:pPr>
              <a:defRPr/>
            </a:pPr>
            <a:endParaRPr lang="en-US" dirty="0"/>
          </a:p>
        </p:txBody>
      </p:sp>
      <p:sp>
        <p:nvSpPr>
          <p:cNvPr id="6147"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dirty="0">
                <a:latin typeface="Arial" charset="0"/>
                <a:cs typeface="+mn-cs"/>
              </a:defRPr>
            </a:lvl1pPr>
          </a:lstStyle>
          <a:p>
            <a:pPr>
              <a:defRPr/>
            </a:pPr>
            <a:endParaRPr lang="en-US" dirty="0"/>
          </a:p>
        </p:txBody>
      </p:sp>
      <p:sp>
        <p:nvSpPr>
          <p:cNvPr id="36868"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 Instructor Comments:</a:t>
            </a:r>
          </a:p>
          <a:p>
            <a:pPr lvl="1"/>
            <a:r>
              <a:rPr lang="en-US" noProof="0"/>
              <a:t> </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dirty="0">
                <a:latin typeface="Arial" charset="0"/>
                <a:cs typeface="+mn-cs"/>
              </a:defRPr>
            </a:lvl1pPr>
          </a:lstStyle>
          <a:p>
            <a:pPr>
              <a:defRPr/>
            </a:pPr>
            <a:endParaRPr lang="en-US" dirty="0"/>
          </a:p>
        </p:txBody>
      </p:sp>
      <p:sp>
        <p:nvSpPr>
          <p:cNvPr id="6151"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cs typeface="+mn-cs"/>
              </a:defRPr>
            </a:lvl1pPr>
          </a:lstStyle>
          <a:p>
            <a:pPr>
              <a:defRPr/>
            </a:pPr>
            <a:fld id="{8FB1795B-183C-4F12-9565-E3244A8D1586}" type="slidenum">
              <a:rPr lang="en-US"/>
              <a:pPr>
                <a:defRPr/>
              </a:pPr>
              <a:t>‹#›</a:t>
            </a:fld>
            <a:endParaRPr lang="en-US" dirty="0"/>
          </a:p>
        </p:txBody>
      </p:sp>
    </p:spTree>
    <p:extLst>
      <p:ext uri="{BB962C8B-B14F-4D97-AF65-F5344CB8AC3E}">
        <p14:creationId xmlns:p14="http://schemas.microsoft.com/office/powerpoint/2010/main" val="9294705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Char char="•"/>
      <a:defRPr sz="1000" b="1" kern="1200">
        <a:solidFill>
          <a:schemeClr val="tx1"/>
        </a:solidFill>
        <a:latin typeface="Arial" charset="0"/>
        <a:ea typeface="+mn-ea"/>
        <a:cs typeface="+mn-cs"/>
      </a:defRPr>
    </a:lvl1pPr>
    <a:lvl2pPr marL="457200" algn="l" rtl="0" eaLnBrk="0" fontAlgn="base" hangingPunct="0">
      <a:spcBef>
        <a:spcPct val="30000"/>
      </a:spcBef>
      <a:spcAft>
        <a:spcPct val="0"/>
      </a:spcAft>
      <a:buChar char="•"/>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www.gao.gov/legal/appropriations-law/resources"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a:buNone/>
            </a:pPr>
            <a:r>
              <a:rPr lang="en-US" sz="1000" b="1" dirty="0"/>
              <a:t>This Standard Training Package (STP) is current as of October 2024. To ensure this is the most current version, please go to https://tjaglcs.army.mil/stp or find them under the "Training Resources and Publications" section of the TJAGLCS homepage.</a:t>
            </a:r>
          </a:p>
        </p:txBody>
      </p:sp>
    </p:spTree>
    <p:extLst>
      <p:ext uri="{BB962C8B-B14F-4D97-AF65-F5344CB8AC3E}">
        <p14:creationId xmlns:p14="http://schemas.microsoft.com/office/powerpoint/2010/main" val="1690401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 Instructor Comments</a:t>
            </a:r>
          </a:p>
          <a:p>
            <a:endParaRPr lang="en-US" b="0" i="0" baseline="0" dirty="0"/>
          </a:p>
          <a:p>
            <a:pPr lvl="1"/>
            <a:r>
              <a:rPr lang="en-US" b="0" i="0" baseline="0" dirty="0"/>
              <a:t> There are several ways to violate the ADA.  Specifically, an officer can violate the ADA by obligating funds in excess of an appropriation, in advance of an appropriation, or by accepting voluntary services not authorized by law or possibly by violating the purpose statute (i.e.-using funds for something other than that which they were intended).  </a:t>
            </a:r>
          </a:p>
          <a:p>
            <a:pPr lvl="1"/>
            <a:endParaRPr lang="en-US" b="0" i="0" baseline="0" dirty="0"/>
          </a:p>
          <a:p>
            <a:pPr lvl="1"/>
            <a:r>
              <a:rPr lang="en-US" b="0" i="0" baseline="0" dirty="0"/>
              <a:t>All the limitations we will discuss today come directly from the series of statutes that make up the </a:t>
            </a:r>
            <a:r>
              <a:rPr lang="en-US" b="0" i="0" baseline="0" dirty="0" err="1"/>
              <a:t>Antideficiency</a:t>
            </a:r>
            <a:r>
              <a:rPr lang="en-US" b="0" i="0" baseline="0" dirty="0"/>
              <a:t> Act.</a:t>
            </a:r>
          </a:p>
          <a:p>
            <a:endParaRPr lang="en-US" b="0" i="0" baseline="0" dirty="0"/>
          </a:p>
          <a:p>
            <a:endParaRPr lang="en-US" b="1" i="0" baseline="0" dirty="0"/>
          </a:p>
          <a:p>
            <a:endParaRPr lang="en-US" b="1" baseline="0" dirty="0"/>
          </a:p>
        </p:txBody>
      </p:sp>
      <p:sp>
        <p:nvSpPr>
          <p:cNvPr id="4" name="Slide Number Placeholder 3"/>
          <p:cNvSpPr>
            <a:spLocks noGrp="1"/>
          </p:cNvSpPr>
          <p:nvPr>
            <p:ph type="sldNum" sz="quarter" idx="10"/>
          </p:nvPr>
        </p:nvSpPr>
        <p:spPr/>
        <p:txBody>
          <a:bodyPr/>
          <a:lstStyle/>
          <a:p>
            <a:fld id="{9F867835-5256-4A9C-A497-656AB895F6A6}" type="slidenum">
              <a:rPr lang="en-US" smtClean="0"/>
              <a:pPr/>
              <a:t>10</a:t>
            </a:fld>
            <a:endParaRPr lang="en-US" dirty="0"/>
          </a:p>
        </p:txBody>
      </p:sp>
    </p:spTree>
    <p:extLst>
      <p:ext uri="{BB962C8B-B14F-4D97-AF65-F5344CB8AC3E}">
        <p14:creationId xmlns:p14="http://schemas.microsoft.com/office/powerpoint/2010/main" val="4103201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fontScale="62500" lnSpcReduction="20000"/>
          </a:bodyPr>
          <a:lstStyle/>
          <a:p>
            <a:r>
              <a:rPr lang="en-US" dirty="0"/>
              <a:t>Instructor Comments:</a:t>
            </a:r>
          </a:p>
          <a:p>
            <a:endParaRPr lang="en-US" b="1" i="0" dirty="0"/>
          </a:p>
          <a:p>
            <a:r>
              <a:rPr lang="en-US" b="1" i="0" dirty="0"/>
              <a:t>Appropriations</a:t>
            </a:r>
            <a:r>
              <a:rPr lang="en-US" b="1" i="0" baseline="0" dirty="0"/>
              <a:t>: </a:t>
            </a:r>
            <a:r>
              <a:rPr lang="en-US" b="0" i="1" baseline="0" dirty="0"/>
              <a:t>See </a:t>
            </a:r>
            <a:r>
              <a:rPr lang="en-US" b="0" i="0" baseline="0" dirty="0"/>
              <a:t>31 U.S.C. § 1341.</a:t>
            </a:r>
          </a:p>
          <a:p>
            <a:endParaRPr lang="en-US" b="0" i="0" baseline="0" dirty="0"/>
          </a:p>
          <a:p>
            <a:r>
              <a:rPr lang="en-US" b="0" i="0" baseline="0" dirty="0"/>
              <a:t>There are two fiscal controls at the Appropriations level.  These controls prohibit obligating and expending appropriations “in excess of” the amount available in an appropriation or “in advance of” an appropriation being made. </a:t>
            </a:r>
            <a:r>
              <a:rPr lang="en-US" b="0" i="1" baseline="0" dirty="0"/>
              <a:t>See </a:t>
            </a:r>
            <a:r>
              <a:rPr lang="en-US" b="0" i="0" baseline="0" dirty="0"/>
              <a:t>31 U.S.C. § 1341(A)(1)(A) and (B).</a:t>
            </a:r>
          </a:p>
          <a:p>
            <a:endParaRPr lang="en-US" b="0" i="0" baseline="0" dirty="0"/>
          </a:p>
          <a:p>
            <a:pPr>
              <a:buFont typeface="Arial" pitchFamily="34" charset="0"/>
              <a:buChar char="•"/>
            </a:pPr>
            <a:r>
              <a:rPr lang="en-US" b="0" i="0" baseline="0" dirty="0"/>
              <a:t>“</a:t>
            </a:r>
            <a:r>
              <a:rPr lang="en-US" b="1" i="0" baseline="0" dirty="0"/>
              <a:t>In Excess of” Prohibition:</a:t>
            </a:r>
            <a:r>
              <a:rPr lang="en-US" b="0" i="0" baseline="0" dirty="0"/>
              <a:t> An officer or employee may not make or authorize an obligation or expenditure that exceeds an amount available in an appropriation or fund. </a:t>
            </a:r>
            <a:r>
              <a:rPr lang="en-US" b="0" i="1" baseline="0" dirty="0"/>
              <a:t>See </a:t>
            </a:r>
            <a:r>
              <a:rPr lang="en-US" b="0" i="0" baseline="0" dirty="0"/>
              <a:t>31 U.S.C. § 1341(A)(1)(A) </a:t>
            </a:r>
            <a:r>
              <a:rPr lang="en-US" i="0" dirty="0"/>
              <a:t>.</a:t>
            </a:r>
          </a:p>
          <a:p>
            <a:pPr lvl="1">
              <a:buFont typeface="Arial" pitchFamily="34" charset="0"/>
              <a:buChar char="•"/>
            </a:pPr>
            <a:r>
              <a:rPr lang="en-US" b="1" i="0" baseline="0" dirty="0"/>
              <a:t>Example:  </a:t>
            </a:r>
            <a:r>
              <a:rPr lang="en-US" b="0" i="0" baseline="0" dirty="0"/>
              <a:t>Congress passes the Department of Defense Appropriations Act for FY 1 and appropriates $55 billion for Operations and Maintenance.  Through the budget process your unit is given $1 million in Operations and Maintenance.  Your unit over obligates by $1.  This could be an ADA violation if no higher command has the funds available to “cover” your units mistake and it in turn causes them to “bust” a formal subdivision.  Apply the ADA corrections test to find out (slide 13).</a:t>
            </a:r>
            <a:endParaRPr lang="en-US" b="1" i="0" baseline="0" dirty="0"/>
          </a:p>
          <a:p>
            <a:pPr lvl="1">
              <a:buFont typeface="Arial" pitchFamily="34" charset="0"/>
              <a:buChar char="•"/>
            </a:pPr>
            <a:r>
              <a:rPr lang="en-US" b="1" i="0" baseline="0" dirty="0"/>
              <a:t>“Statutory Restrictions: </a:t>
            </a:r>
            <a:r>
              <a:rPr lang="en-US" b="0" i="0" baseline="0" dirty="0"/>
              <a:t>If Congress states that no funds appropriated shall be available for a particular purpose, and an agency expends funds for the prohibited purpose, then the agency violates the ADA.  </a:t>
            </a:r>
          </a:p>
          <a:p>
            <a:pPr lvl="2">
              <a:buFont typeface="Arial" pitchFamily="34" charset="0"/>
              <a:buChar char="•"/>
            </a:pPr>
            <a:r>
              <a:rPr lang="en-US" b="0" i="0" baseline="0" dirty="0"/>
              <a:t>Example:  The most famous violation of statutory restriction came from the </a:t>
            </a:r>
            <a:r>
              <a:rPr lang="en-US" b="0" i="0" baseline="0" dirty="0" err="1"/>
              <a:t>Berghdal</a:t>
            </a:r>
            <a:r>
              <a:rPr lang="en-US" b="0" i="0" baseline="0" dirty="0"/>
              <a:t> detainee swap, that included the following language: “None of the funds appropriated or otherwise made available in this Act may be used to transfer any individual detained at United States Naval Station Guantanamo Bay, Cuba…”.  See the GAO case B-326013 that discusses the ADA violation.</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0" i="0" baseline="0" dirty="0"/>
              <a:t> </a:t>
            </a:r>
            <a:r>
              <a:rPr lang="en-US" i="0" baseline="0" dirty="0"/>
              <a:t>31 U.S.C. § 1301(a) – The Comptroller General views any obligation for which Congress has not appropriated funds to be in excess of the amount available in an appropriation.</a:t>
            </a:r>
            <a:endParaRPr lang="en-US" b="0" i="0" baseline="0" dirty="0"/>
          </a:p>
          <a:p>
            <a:pPr lvl="1">
              <a:buFont typeface="Arial" pitchFamily="34" charset="0"/>
              <a:buNone/>
            </a:pPr>
            <a:endParaRPr lang="en-US" b="1" i="0" baseline="0" dirty="0"/>
          </a:p>
          <a:p>
            <a:pPr lvl="0">
              <a:buFont typeface="Arial" pitchFamily="34" charset="0"/>
              <a:buChar char="•"/>
            </a:pPr>
            <a:r>
              <a:rPr lang="en-US" b="1" i="0" baseline="0" dirty="0"/>
              <a:t> “In Advance of” Prohibition:</a:t>
            </a:r>
            <a:r>
              <a:rPr lang="en-US" b="0" i="0" baseline="0" dirty="0"/>
              <a:t> An officer or employee may not involve the government in a contract or obligation for the payment of money before an appropriation is made unless authorized by law.  </a:t>
            </a:r>
            <a:r>
              <a:rPr lang="en-US" b="0" i="1" baseline="0" dirty="0"/>
              <a:t>See </a:t>
            </a:r>
            <a:r>
              <a:rPr lang="en-US" b="0" i="0" baseline="0" dirty="0"/>
              <a:t>31 U.S.C. § 1341(A)(1)(B). </a:t>
            </a:r>
          </a:p>
          <a:p>
            <a:pPr lvl="0">
              <a:buFont typeface="Arial" pitchFamily="34" charset="0"/>
              <a:buChar char="•"/>
            </a:pPr>
            <a:endParaRPr lang="en-US" b="0" i="0" baseline="0" dirty="0"/>
          </a:p>
          <a:p>
            <a:pPr lvl="1">
              <a:buFont typeface="Arial" pitchFamily="34" charset="0"/>
              <a:buNone/>
            </a:pPr>
            <a:r>
              <a:rPr lang="en-US" b="1" i="0" dirty="0"/>
              <a:t>Example: </a:t>
            </a:r>
            <a:r>
              <a:rPr lang="en-US" b="0" i="0" dirty="0"/>
              <a:t>On</a:t>
            </a:r>
            <a:r>
              <a:rPr lang="en-US" b="0" i="0" baseline="0" dirty="0"/>
              <a:t> 10 October, Congress has still not passed the Department of Defense Appropriations Act.  However, an officer believes that similar to previous years, Congress will include a operations and maintenance appropriation (O&amp;M).  Therefore, the officer anticipates that there will be a few billion dollars appropriated.  He knows that the unit will need fuel for an upcoming training exercise.  Therefore he contracts for a few thousand dollars of fuel to be supplied to the training site.  The officer has violated the ADA by obligating the government to a contract for which there are no approved funds.</a:t>
            </a:r>
            <a:endParaRPr lang="en-US" b="1" i="0" dirty="0"/>
          </a:p>
          <a:p>
            <a:pPr lvl="1">
              <a:buFont typeface="Arial" pitchFamily="34" charset="0"/>
              <a:buChar char="•"/>
            </a:pPr>
            <a:r>
              <a:rPr lang="en-US" b="1" i="0" dirty="0"/>
              <a:t>“Before an Appropriation is Made”: </a:t>
            </a:r>
            <a:r>
              <a:rPr lang="en-US" b="0" i="0" dirty="0"/>
              <a:t>An appropriation</a:t>
            </a:r>
            <a:r>
              <a:rPr lang="en-US" b="0" i="0" baseline="0" dirty="0"/>
              <a:t> is made when all of the following have occurred: (1) Congress has passed the appropriation act, (2) the President has signed the appropriation act, and (3) the date is 1 October (or later) of the fiscal year in which the appropriation becomes available.</a:t>
            </a:r>
          </a:p>
          <a:p>
            <a:pPr lvl="0">
              <a:buFont typeface="Arial" pitchFamily="34" charset="0"/>
              <a:buChar char="•"/>
            </a:pPr>
            <a:endParaRPr lang="en-US" b="1" i="0" baseline="0" dirty="0"/>
          </a:p>
          <a:p>
            <a:pPr lvl="0">
              <a:buFont typeface="Arial" pitchFamily="34" charset="0"/>
              <a:buChar char="•"/>
            </a:pPr>
            <a:r>
              <a:rPr lang="en-US" b="1" i="0" baseline="0" dirty="0"/>
              <a:t>Funding Gaps:</a:t>
            </a:r>
            <a:r>
              <a:rPr lang="en-US" b="0" i="0" baseline="0" dirty="0"/>
              <a:t> A funding gap is the period of time between the expiration of an appropriation and the enactment of a new one.  Obligating funds during a funding gap violates the ADA unless an exception applies.</a:t>
            </a:r>
          </a:p>
          <a:p>
            <a:pPr lvl="1">
              <a:buFont typeface="Arial" pitchFamily="34" charset="0"/>
              <a:buChar char="•"/>
            </a:pPr>
            <a:r>
              <a:rPr lang="en-US" b="1" i="0" baseline="0" dirty="0"/>
              <a:t>Exceptions: </a:t>
            </a:r>
            <a:r>
              <a:rPr lang="en-US" b="0" i="0" baseline="0" dirty="0"/>
              <a:t>Government officials may obligate or expend in excess of an amount available in an appropriation or involve the Government in contract in advance of an appropriation if:</a:t>
            </a:r>
          </a:p>
          <a:p>
            <a:pPr lvl="2">
              <a:buFont typeface="Arial" pitchFamily="34" charset="0"/>
              <a:buChar char="•"/>
            </a:pPr>
            <a:r>
              <a:rPr lang="en-US" b="1" i="0" baseline="0" dirty="0"/>
              <a:t>Statutory Authority: </a:t>
            </a:r>
            <a:r>
              <a:rPr lang="en-US" b="0" i="0" baseline="0" dirty="0"/>
              <a:t>The statute specifically authorizes entering into a contract in excess of or in advance of an appropriation.</a:t>
            </a:r>
          </a:p>
          <a:p>
            <a:pPr lvl="2">
              <a:buFont typeface="Arial" pitchFamily="34" charset="0"/>
              <a:buChar char="•"/>
            </a:pPr>
            <a:r>
              <a:rPr lang="en-US" b="1" i="0" baseline="0" dirty="0"/>
              <a:t>The Feed and Forage Act: </a:t>
            </a:r>
            <a:r>
              <a:rPr lang="en-US" b="0" i="0" baseline="0" dirty="0"/>
              <a:t>This statute permits the </a:t>
            </a:r>
            <a:r>
              <a:rPr lang="en-US" b="0" i="0" baseline="0" dirty="0" err="1"/>
              <a:t>DoD</a:t>
            </a:r>
            <a:r>
              <a:rPr lang="en-US" b="0" i="0" baseline="0" dirty="0"/>
              <a:t> to contract in excess of an appropriation for clothing, subsistence, forage, fuel, quarters, transportation or medical and hospital supplies but cannot exceed the needs for the current fiscal year.</a:t>
            </a:r>
          </a:p>
          <a:p>
            <a:pPr lvl="2">
              <a:buFont typeface="Arial" pitchFamily="34" charset="0"/>
              <a:buChar char="•"/>
            </a:pPr>
            <a:r>
              <a:rPr lang="en-US" b="1" i="0" dirty="0"/>
              <a:t>Multi-Year Contract Authority: </a:t>
            </a:r>
            <a:r>
              <a:rPr lang="en-US" b="0" i="0" dirty="0"/>
              <a:t>Permits an agency to award</a:t>
            </a:r>
            <a:r>
              <a:rPr lang="en-US" b="0" i="0" baseline="0" dirty="0"/>
              <a:t> contracts for terms in excess of one year obligating one-year funds.</a:t>
            </a:r>
            <a:endParaRPr lang="en-US" b="1" i="0" dirty="0"/>
          </a:p>
          <a:p>
            <a:pPr lvl="2">
              <a:buFont typeface="Arial" pitchFamily="34" charset="0"/>
              <a:buChar char="•"/>
            </a:pPr>
            <a:r>
              <a:rPr lang="en-US" b="1" i="0" dirty="0"/>
              <a:t>Subject to the Availability</a:t>
            </a:r>
            <a:r>
              <a:rPr lang="en-US" b="1" i="0" baseline="0" dirty="0"/>
              <a:t> of Funds (not necessarily an exception): </a:t>
            </a:r>
            <a:r>
              <a:rPr lang="en-US" b="0" i="0" baseline="0" dirty="0"/>
              <a:t>Agencies may award certain types of contracts (i.e. contracts for operations and maintenance and continuing services) prior to an appropriation becoming available if the solicitation and contract include the “subject to the availability of funds” clause.  There is no obligation until the funds become available, so there is no violation of the ADA.  </a:t>
            </a:r>
            <a:endParaRPr lang="en-US" b="1" i="0" dirty="0"/>
          </a:p>
          <a:p>
            <a:pPr lvl="1">
              <a:buFont typeface="Arial" pitchFamily="34" charset="0"/>
              <a:buChar char="•"/>
            </a:pPr>
            <a:endParaRPr lang="en-US" b="1" i="0" baseline="0" dirty="0"/>
          </a:p>
          <a:p>
            <a:pPr lvl="0">
              <a:buFont typeface="Arial" pitchFamily="34" charset="0"/>
              <a:buChar char="•"/>
            </a:pPr>
            <a:endParaRPr lang="en-US" b="1" i="0" baseline="0" dirty="0"/>
          </a:p>
          <a:p>
            <a:endParaRPr lang="en-US" b="0" i="0" baseline="0" dirty="0"/>
          </a:p>
          <a:p>
            <a:endParaRPr lang="en-US" b="0" i="0" baseline="0" dirty="0"/>
          </a:p>
          <a:p>
            <a:endParaRPr lang="en-US" b="0" i="0" baseline="0" dirty="0"/>
          </a:p>
          <a:p>
            <a:endParaRPr lang="en-US" b="1" i="0" dirty="0"/>
          </a:p>
          <a:p>
            <a:endParaRPr lang="en-US" i="0" baseline="0" dirty="0"/>
          </a:p>
        </p:txBody>
      </p:sp>
      <p:sp>
        <p:nvSpPr>
          <p:cNvPr id="4" name="Slide Number Placeholder 3"/>
          <p:cNvSpPr>
            <a:spLocks noGrp="1"/>
          </p:cNvSpPr>
          <p:nvPr>
            <p:ph type="sldNum" sz="quarter" idx="10"/>
          </p:nvPr>
        </p:nvSpPr>
        <p:spPr/>
        <p:txBody>
          <a:bodyPr/>
          <a:lstStyle/>
          <a:p>
            <a:fld id="{9F867835-5256-4A9C-A497-656AB895F6A6}" type="slidenum">
              <a:rPr lang="en-US" smtClean="0"/>
              <a:pPr/>
              <a:t>11</a:t>
            </a:fld>
            <a:endParaRPr lang="en-US"/>
          </a:p>
        </p:txBody>
      </p:sp>
    </p:spTree>
    <p:extLst>
      <p:ext uri="{BB962C8B-B14F-4D97-AF65-F5344CB8AC3E}">
        <p14:creationId xmlns:p14="http://schemas.microsoft.com/office/powerpoint/2010/main" val="38519350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fontScale="70000" lnSpcReduction="20000"/>
          </a:bodyPr>
          <a:lstStyle/>
          <a:p>
            <a:r>
              <a:rPr lang="en-US" dirty="0"/>
              <a:t>Instructor Comments:  </a:t>
            </a:r>
            <a:r>
              <a:rPr lang="en-US" b="0" i="0" baseline="0" dirty="0"/>
              <a:t>All violations of the purpose, time, and amount rules are potential ADA violations.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t>Remember</a:t>
            </a:r>
            <a:r>
              <a:rPr lang="en-US" b="0" i="0" baseline="0" dirty="0"/>
              <a:t> when spending appropriated funds, rather than asking where does it say I can’t spend these funds for this purchase, leaders must find affirmative authority for any expenditure of appropriated funds.  </a:t>
            </a:r>
            <a:endParaRPr lang="en-US" b="0" i="0" dirty="0"/>
          </a:p>
          <a:p>
            <a:endParaRPr lang="en-US" b="1" baseline="0" dirty="0"/>
          </a:p>
          <a:p>
            <a:endParaRPr lang="en-US" b="1" baseline="0" dirty="0"/>
          </a:p>
          <a:p>
            <a:endParaRPr lang="en-US" b="1"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1" i="0" baseline="0" dirty="0"/>
              <a:t>Time:</a:t>
            </a:r>
            <a:r>
              <a:rPr lang="en-US" b="0" i="0" baseline="0" dirty="0"/>
              <a:t> A violation of the Bona Fide Needs Rule could result in a violation of the ADA.  </a:t>
            </a:r>
            <a:r>
              <a:rPr lang="en-US" b="0" i="1" baseline="0" dirty="0"/>
              <a:t>See </a:t>
            </a:r>
            <a:r>
              <a:rPr lang="en-US" baseline="0" dirty="0"/>
              <a:t>31 U.S.C. § 1502(a)…”The balance of an appropriation…is available only for payment of expenses properly incurred during the period of availability, or to complete contracts properly made during the period of availability.”</a:t>
            </a:r>
          </a:p>
          <a:p>
            <a:endParaRPr lang="en-US" baseline="0" dirty="0"/>
          </a:p>
          <a:p>
            <a:pPr>
              <a:buFont typeface="Arial" pitchFamily="34" charset="0"/>
              <a:buChar char="•"/>
            </a:pPr>
            <a:r>
              <a:rPr lang="en-US" baseline="0" dirty="0"/>
              <a:t>When does Bona Fide Need Exist?</a:t>
            </a:r>
          </a:p>
          <a:p>
            <a:pPr lvl="1">
              <a:buFont typeface="Arial" pitchFamily="34" charset="0"/>
              <a:buChar char="•"/>
            </a:pPr>
            <a:r>
              <a:rPr lang="en-US" baseline="0" dirty="0"/>
              <a:t>Supplies: BFN exists when the supplies will be used</a:t>
            </a:r>
          </a:p>
          <a:p>
            <a:pPr lvl="1">
              <a:buFont typeface="Arial" pitchFamily="34" charset="0"/>
              <a:buChar char="•"/>
            </a:pPr>
            <a:r>
              <a:rPr lang="en-US" baseline="0" dirty="0"/>
              <a:t>Services: BFN exists when the services will be performed</a:t>
            </a:r>
          </a:p>
          <a:p>
            <a:pPr lvl="1">
              <a:buFont typeface="Arial" pitchFamily="34" charset="0"/>
              <a:buChar char="•"/>
            </a:pPr>
            <a:r>
              <a:rPr lang="en-US" baseline="0" dirty="0"/>
              <a:t>Construction: BFN exists when the construction must start in order to be finished when needed</a:t>
            </a:r>
          </a:p>
          <a:p>
            <a:endParaRPr lang="en-US" baseline="0" dirty="0"/>
          </a:p>
          <a:p>
            <a:r>
              <a:rPr lang="en-US" u="sng" baseline="0" dirty="0"/>
              <a:t>NOT VALID </a:t>
            </a:r>
            <a:r>
              <a:rPr lang="en-US" baseline="0" dirty="0"/>
              <a:t>BFN:</a:t>
            </a:r>
          </a:p>
          <a:p>
            <a:pPr>
              <a:buFont typeface="Arial" pitchFamily="34" charset="0"/>
              <a:buChar char="•"/>
            </a:pPr>
            <a:r>
              <a:rPr lang="en-US" baseline="0" dirty="0"/>
              <a:t> We may get authorization to issue IPADs to our commanders in the future.  Therefore, we should purchase them right now so that we have them ready to issue in the event it is approved.</a:t>
            </a:r>
          </a:p>
          <a:p>
            <a:pPr>
              <a:buFont typeface="Arial" pitchFamily="34" charset="0"/>
              <a:buChar char="•"/>
            </a:pPr>
            <a:r>
              <a:rPr lang="en-US" baseline="0" dirty="0"/>
              <a:t> Dick’s Sporting Goods is having a huge sale on wrist </a:t>
            </a:r>
            <a:r>
              <a:rPr lang="en-US" baseline="0" dirty="0" err="1"/>
              <a:t>Garmins</a:t>
            </a:r>
            <a:r>
              <a:rPr lang="en-US" baseline="0" dirty="0"/>
              <a:t>.  We don’t need any right now, but we probably will after this deployment because some will likely get lost/broken.  Therefore, we should buy 50 of the </a:t>
            </a:r>
            <a:r>
              <a:rPr lang="en-US" baseline="0" dirty="0" err="1"/>
              <a:t>Garmins</a:t>
            </a:r>
            <a:r>
              <a:rPr lang="en-US" baseline="0" dirty="0"/>
              <a:t> on sale now to save some money and be prepared in case some get lost/damaged.</a:t>
            </a:r>
          </a:p>
          <a:p>
            <a:pPr>
              <a:buFont typeface="Arial" pitchFamily="34" charset="0"/>
              <a:buChar char="•"/>
            </a:pPr>
            <a:endParaRPr lang="en-US" baseline="0" dirty="0"/>
          </a:p>
          <a:p>
            <a:pPr>
              <a:buFont typeface="Arial" pitchFamily="34" charset="0"/>
              <a:buNone/>
            </a:pPr>
            <a:r>
              <a:rPr lang="en-US" baseline="0" dirty="0"/>
              <a:t>VALID BFN:</a:t>
            </a:r>
          </a:p>
          <a:p>
            <a:pPr>
              <a:buFont typeface="Arial" pitchFamily="34" charset="0"/>
              <a:buChar char="•"/>
            </a:pPr>
            <a:r>
              <a:rPr lang="en-US" baseline="0" dirty="0"/>
              <a:t> We need to purchase 25 reflective belts for the newly arrived Soldiers so that they can be issued and the Soldiers can conduct PT.</a:t>
            </a:r>
          </a:p>
          <a:p>
            <a:pPr>
              <a:buFont typeface="Arial" pitchFamily="34" charset="0"/>
              <a:buChar char="•"/>
            </a:pPr>
            <a:r>
              <a:rPr lang="en-US" baseline="0" dirty="0"/>
              <a:t> We need to purchase 3 new computers to replace the 3 currently broken computers in the S-3 shop.</a:t>
            </a:r>
          </a:p>
          <a:p>
            <a:pPr>
              <a:buFont typeface="Arial" pitchFamily="34" charset="0"/>
              <a:buChar char="•"/>
            </a:pPr>
            <a:r>
              <a:rPr lang="en-US" baseline="0" dirty="0"/>
              <a:t> We need to purchase 550 ¼ inch bolts to replace the bench stock being used in the motor pool.</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b="0" i="0" baseline="0" dirty="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b="0" i="0" baseline="0" dirty="0"/>
              <a:t>To determine whether a violation of the Bona Fide Needs rule is an ADA Violation, follow the same analysis determining whether a purpose violation is correctable.</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b="0" i="0" baseline="0" dirty="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1" i="0" baseline="0" dirty="0"/>
              <a:t>In Advance of Violations</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0" i="0" baseline="0" dirty="0"/>
              <a:t>Agencies may not spend current fiscal year funds for future fiscal year needs.  This will result in a per se ADA violation because the situation automatically fails the first prong of the correction test.  There could not be the proper future funds available at the time of obligation.  However if a person obligated future year funds for a current year need, the violation might be correctable.</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0" i="0" baseline="0" dirty="0"/>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b="0" i="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0" i="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0" i="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1" i="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F867835-5256-4A9C-A497-656AB895F6A6}" type="slidenum">
              <a:rPr lang="en-US" smtClean="0"/>
              <a:pPr/>
              <a:t>12</a:t>
            </a:fld>
            <a:endParaRPr lang="en-US"/>
          </a:p>
        </p:txBody>
      </p:sp>
    </p:spTree>
    <p:extLst>
      <p:ext uri="{BB962C8B-B14F-4D97-AF65-F5344CB8AC3E}">
        <p14:creationId xmlns:p14="http://schemas.microsoft.com/office/powerpoint/2010/main" val="269694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body" idx="1"/>
          </p:nvPr>
        </p:nvSpPr>
        <p:spPr>
          <a:xfrm>
            <a:off x="372733" y="2662264"/>
            <a:ext cx="6114322" cy="6634137"/>
          </a:xfrm>
          <a:noFill/>
          <a:ln w="9525"/>
        </p:spPr>
        <p:txBody>
          <a:bodyPr/>
          <a:lstStyle/>
          <a:p>
            <a:pPr marL="207679" indent="-207679"/>
            <a:r>
              <a:rPr lang="en-US" sz="1400" dirty="0">
                <a:latin typeface="Comic Sans MS" pitchFamily="66" charset="0"/>
              </a:rPr>
              <a:t>1.</a:t>
            </a:r>
            <a:r>
              <a:rPr lang="en-US" sz="1400" b="1" dirty="0">
                <a:latin typeface="Comic Sans MS" pitchFamily="66" charset="0"/>
              </a:rPr>
              <a:t>   </a:t>
            </a:r>
            <a:r>
              <a:rPr lang="en-US" sz="1600" b="1" u="sng" dirty="0">
                <a:latin typeface="Comic Sans MS" pitchFamily="66" charset="0"/>
              </a:rPr>
              <a:t>What if we violate the Purpose Statute (i.e., wrong color of $)?  Do we also violate the ADA?</a:t>
            </a:r>
          </a:p>
          <a:p>
            <a:pPr marL="207679" indent="-207679"/>
            <a:r>
              <a:rPr lang="en-US" sz="1600" b="1" dirty="0">
                <a:latin typeface="Comic Sans MS" pitchFamily="66" charset="0"/>
              </a:rPr>
              <a:t>   a.  ANSWER:</a:t>
            </a:r>
            <a:r>
              <a:rPr lang="en-US" sz="1600" dirty="0">
                <a:latin typeface="Comic Sans MS" pitchFamily="66" charset="0"/>
              </a:rPr>
              <a:t> </a:t>
            </a:r>
            <a:r>
              <a:rPr lang="en-US" sz="1600" b="1" i="1" u="sng" dirty="0">
                <a:latin typeface="Comic Sans MS" pitchFamily="66" charset="0"/>
              </a:rPr>
              <a:t>It depends</a:t>
            </a:r>
            <a:r>
              <a:rPr lang="en-US" sz="1600" dirty="0">
                <a:latin typeface="Comic Sans MS" pitchFamily="66" charset="0"/>
              </a:rPr>
              <a:t> –</a:t>
            </a:r>
            <a:r>
              <a:rPr lang="en-US" sz="1600" i="1" u="sng" dirty="0">
                <a:latin typeface="Comic Sans MS" pitchFamily="66" charset="0"/>
              </a:rPr>
              <a:t>No ADA violation IF: </a:t>
            </a:r>
          </a:p>
          <a:p>
            <a:pPr marL="207679" indent="-207679"/>
            <a:r>
              <a:rPr lang="en-US" sz="1600" i="1" dirty="0">
                <a:latin typeface="Comic Sans MS" pitchFamily="66" charset="0"/>
              </a:rPr>
              <a:t>      	</a:t>
            </a:r>
            <a:r>
              <a:rPr lang="en-US" sz="1600" b="1" i="1" dirty="0">
                <a:latin typeface="Comic Sans MS" pitchFamily="66" charset="0"/>
              </a:rPr>
              <a:t>1. </a:t>
            </a:r>
            <a:r>
              <a:rPr lang="en-US" sz="1600" b="1" i="1" u="sng" dirty="0">
                <a:latin typeface="Comic Sans MS" pitchFamily="66" charset="0"/>
              </a:rPr>
              <a:t>Proper Funds were available at time of the erroneous obligation; </a:t>
            </a:r>
          </a:p>
          <a:p>
            <a:pPr marL="207679" indent="-207679"/>
            <a:r>
              <a:rPr lang="en-US" sz="1600" b="1" i="1" dirty="0">
                <a:latin typeface="Comic Sans MS" pitchFamily="66" charset="0"/>
              </a:rPr>
              <a:t>	2. </a:t>
            </a:r>
            <a:r>
              <a:rPr lang="en-US" sz="1600" b="1" i="1" u="sng" dirty="0">
                <a:latin typeface="Comic Sans MS" pitchFamily="66" charset="0"/>
              </a:rPr>
              <a:t>Proper Funds were available at time of correction; and,</a:t>
            </a:r>
          </a:p>
          <a:p>
            <a:pPr marL="457200" marR="0" lvl="1" indent="0" algn="l" defTabSz="914400" rtl="0" eaLnBrk="0" fontAlgn="base" latinLnBrk="0" hangingPunct="0">
              <a:lnSpc>
                <a:spcPct val="100000"/>
              </a:lnSpc>
              <a:spcBef>
                <a:spcPct val="30000"/>
              </a:spcBef>
              <a:spcAft>
                <a:spcPct val="0"/>
              </a:spcAft>
              <a:buClrTx/>
              <a:buSzTx/>
              <a:buFontTx/>
              <a:buNone/>
              <a:tabLst/>
              <a:defRPr/>
            </a:pPr>
            <a:r>
              <a:rPr lang="en-US" sz="1600" dirty="0">
                <a:cs typeface="Times New Roman" panose="02020603050405020304" pitchFamily="18" charset="0"/>
              </a:rPr>
              <a:t>	</a:t>
            </a:r>
            <a:r>
              <a:rPr lang="en-US" sz="1600" b="1" dirty="0">
                <a:cs typeface="Times New Roman" panose="02020603050405020304" pitchFamily="18" charset="0"/>
              </a:rPr>
              <a:t>3. </a:t>
            </a:r>
            <a:r>
              <a:rPr lang="en-US" sz="1600" b="1" i="1" u="sng" dirty="0">
                <a:cs typeface="Times New Roman" panose="02020603050405020304" pitchFamily="18" charset="0"/>
              </a:rPr>
              <a:t>Proper Funds were</a:t>
            </a:r>
            <a:r>
              <a:rPr lang="en-US" sz="1600" b="1" i="1" u="sng" baseline="0" dirty="0">
                <a:cs typeface="Times New Roman" panose="02020603050405020304" pitchFamily="18" charset="0"/>
              </a:rPr>
              <a:t> available the entire time from erroneous obligation until correction</a:t>
            </a:r>
            <a:endParaRPr lang="en-US" sz="1600" b="1" i="1" u="sng" dirty="0">
              <a:cs typeface="Times New Roman" panose="02020603050405020304" pitchFamily="18" charset="0"/>
            </a:endParaRPr>
          </a:p>
          <a:p>
            <a:pPr marL="457200" lvl="1" indent="0">
              <a:buNone/>
            </a:pPr>
            <a:endParaRPr lang="en-US" sz="1600" b="1" i="0" u="none" dirty="0">
              <a:latin typeface="Comic Sans MS" pitchFamily="66" charset="0"/>
            </a:endParaRPr>
          </a:p>
          <a:p>
            <a:pPr marL="457200" lvl="1" indent="0">
              <a:buNone/>
            </a:pPr>
            <a:endParaRPr lang="en-US" sz="1600" b="1" i="1" u="sng" dirty="0">
              <a:latin typeface="Comic Sans MS" pitchFamily="66" charset="0"/>
            </a:endParaRPr>
          </a:p>
          <a:p>
            <a:pPr marL="207679" indent="-207679"/>
            <a:endParaRPr lang="en-US" sz="1600" b="1" i="1" u="sng" dirty="0">
              <a:latin typeface="Comic Sans MS" pitchFamily="66" charset="0"/>
            </a:endParaRPr>
          </a:p>
          <a:p>
            <a:pPr marL="207679" indent="-207679"/>
            <a:r>
              <a:rPr lang="en-US" sz="1600" dirty="0">
                <a:latin typeface="Comic Sans MS" pitchFamily="66" charset="0"/>
              </a:rPr>
              <a:t>2.  </a:t>
            </a:r>
            <a:r>
              <a:rPr lang="en-US" sz="1600" b="1" u="sng" dirty="0">
                <a:latin typeface="Comic Sans MS" pitchFamily="66" charset="0"/>
              </a:rPr>
              <a:t>Recall that if even if there is an ADA violation, we must still “correct” the books, if possible</a:t>
            </a:r>
            <a:r>
              <a:rPr lang="en-US" sz="1600" b="1" dirty="0">
                <a:latin typeface="Comic Sans MS" pitchFamily="66" charset="0"/>
              </a:rPr>
              <a:t>.</a:t>
            </a:r>
            <a:r>
              <a:rPr lang="en-US" sz="1600" dirty="0">
                <a:latin typeface="Comic Sans MS" pitchFamily="66" charset="0"/>
              </a:rPr>
              <a:t>  </a:t>
            </a:r>
          </a:p>
          <a:p>
            <a:pPr marL="207679" indent="-207679"/>
            <a:r>
              <a:rPr lang="en-US" sz="1600" dirty="0">
                <a:latin typeface="Comic Sans MS" pitchFamily="66" charset="0"/>
              </a:rPr>
              <a:t>   a. </a:t>
            </a:r>
            <a:r>
              <a:rPr lang="en-US" sz="1600" u="sng" dirty="0">
                <a:latin typeface="Comic Sans MS" pitchFamily="66" charset="0"/>
              </a:rPr>
              <a:t>How? </a:t>
            </a:r>
            <a:r>
              <a:rPr lang="en-US" sz="1600" dirty="0">
                <a:latin typeface="Comic Sans MS" pitchFamily="66" charset="0"/>
              </a:rPr>
              <a:t>?  </a:t>
            </a:r>
          </a:p>
          <a:p>
            <a:pPr marL="207679" indent="-207679"/>
            <a:r>
              <a:rPr lang="en-US" sz="1600" dirty="0">
                <a:latin typeface="Comic Sans MS" pitchFamily="66" charset="0"/>
              </a:rPr>
              <a:t>     </a:t>
            </a:r>
            <a:r>
              <a:rPr lang="en-US" sz="1600" dirty="0" err="1">
                <a:latin typeface="Comic Sans MS" pitchFamily="66" charset="0"/>
              </a:rPr>
              <a:t>i</a:t>
            </a:r>
            <a:r>
              <a:rPr lang="en-US" sz="1600" dirty="0">
                <a:latin typeface="Comic Sans MS" pitchFamily="66" charset="0"/>
              </a:rPr>
              <a:t>. </a:t>
            </a:r>
            <a:r>
              <a:rPr lang="en-US" sz="1600" b="1" u="sng" dirty="0">
                <a:latin typeface="Comic Sans MS" pitchFamily="66" charset="0"/>
              </a:rPr>
              <a:t>De-obligate</a:t>
            </a:r>
            <a:r>
              <a:rPr lang="en-US" sz="1600" dirty="0">
                <a:latin typeface="Comic Sans MS" pitchFamily="66" charset="0"/>
              </a:rPr>
              <a:t> the </a:t>
            </a:r>
            <a:r>
              <a:rPr lang="en-US" sz="1600" b="1" i="1" dirty="0">
                <a:latin typeface="Comic Sans MS" pitchFamily="66" charset="0"/>
              </a:rPr>
              <a:t>wrong funds</a:t>
            </a:r>
            <a:r>
              <a:rPr lang="en-US" sz="1600" dirty="0">
                <a:latin typeface="Comic Sans MS" pitchFamily="66" charset="0"/>
              </a:rPr>
              <a:t> (e.g., Other Proc) and </a:t>
            </a:r>
            <a:r>
              <a:rPr lang="en-US" sz="1600" b="1" u="sng" dirty="0">
                <a:latin typeface="Comic Sans MS" pitchFamily="66" charset="0"/>
              </a:rPr>
              <a:t>obligate</a:t>
            </a:r>
            <a:r>
              <a:rPr lang="en-US" sz="1600" dirty="0">
                <a:latin typeface="Comic Sans MS" pitchFamily="66" charset="0"/>
              </a:rPr>
              <a:t> the </a:t>
            </a:r>
            <a:r>
              <a:rPr lang="en-US" sz="1600" b="1" i="1" dirty="0">
                <a:latin typeface="Comic Sans MS" pitchFamily="66" charset="0"/>
              </a:rPr>
              <a:t>right color</a:t>
            </a:r>
            <a:r>
              <a:rPr lang="en-US" sz="1600" dirty="0">
                <a:latin typeface="Comic Sans MS" pitchFamily="66" charset="0"/>
              </a:rPr>
              <a:t> (e.g., O&amp;M).</a:t>
            </a:r>
          </a:p>
          <a:p>
            <a:pPr marL="207679" indent="-207679"/>
            <a:r>
              <a:rPr lang="en-US" sz="1600" dirty="0">
                <a:latin typeface="Comic Sans MS" pitchFamily="66" charset="0"/>
              </a:rPr>
              <a:t>     </a:t>
            </a:r>
          </a:p>
          <a:p>
            <a:pPr marL="207679" indent="-207679"/>
            <a:r>
              <a:rPr lang="en-US" sz="1600" dirty="0">
                <a:latin typeface="Comic Sans MS" pitchFamily="66" charset="0"/>
              </a:rPr>
              <a:t>3.  </a:t>
            </a:r>
            <a:r>
              <a:rPr lang="en-US" sz="1600" b="1" u="sng" dirty="0">
                <a:latin typeface="Comic Sans MS" pitchFamily="66" charset="0"/>
              </a:rPr>
              <a:t>Use this same 3-part test if you have a TIME violation (violation of the BFN Rule)</a:t>
            </a:r>
          </a:p>
          <a:p>
            <a:pPr marL="207679" indent="-207679">
              <a:lnSpc>
                <a:spcPct val="90000"/>
              </a:lnSpc>
            </a:pPr>
            <a:endParaRPr lang="en-US" sz="1600" b="1" u="sng" dirty="0">
              <a:latin typeface="Comic Sans MS" pitchFamily="66" charset="0"/>
            </a:endParaRPr>
          </a:p>
          <a:p>
            <a:pPr marL="207679" indent="-207679">
              <a:lnSpc>
                <a:spcPct val="90000"/>
              </a:lnSpc>
            </a:pPr>
            <a:r>
              <a:rPr lang="en-US" dirty="0"/>
              <a:t>[DON’T READ] </a:t>
            </a:r>
            <a:r>
              <a:rPr lang="en-US" b="1" u="sng" dirty="0"/>
              <a:t>What if there if the right color (or time) of $ is not available (i.e. “exhausted”)?</a:t>
            </a:r>
            <a:r>
              <a:rPr lang="en-US" dirty="0"/>
              <a:t>  Then </a:t>
            </a:r>
            <a:r>
              <a:rPr lang="en-US" dirty="0" err="1"/>
              <a:t>gov’t</a:t>
            </a:r>
            <a:r>
              <a:rPr lang="en-US" dirty="0"/>
              <a:t> still owes a debt to the Kr but to pay w/o “avail funds” would be another ADA violation.  Options: (1) see if Gen Transfer Authority will allow you to move funds from one appropriation to another (reprogram</a:t>
            </a:r>
            <a:r>
              <a:rPr lang="en-US" baseline="0" dirty="0"/>
              <a:t> the money)</a:t>
            </a:r>
            <a:r>
              <a:rPr lang="en-US" dirty="0"/>
              <a:t>, (2) seek </a:t>
            </a:r>
            <a:r>
              <a:rPr lang="en-US" dirty="0" err="1"/>
              <a:t>add’l</a:t>
            </a:r>
            <a:r>
              <a:rPr lang="en-US" dirty="0"/>
              <a:t> $ from Congress, (3) see if any other statutory authority allows agency to make expenditures “in excess” of appropriations.</a:t>
            </a:r>
          </a:p>
        </p:txBody>
      </p:sp>
      <p:sp>
        <p:nvSpPr>
          <p:cNvPr id="134147" name="Rectangle 3"/>
          <p:cNvSpPr>
            <a:spLocks noGrp="1" noRot="1" noChangeAspect="1" noChangeArrowheads="1" noTextEdit="1"/>
          </p:cNvSpPr>
          <p:nvPr>
            <p:ph type="sldImg"/>
          </p:nvPr>
        </p:nvSpPr>
        <p:spPr>
          <a:xfrm>
            <a:off x="1373188" y="0"/>
            <a:ext cx="4344987" cy="2444750"/>
          </a:xfrm>
          <a:ln cap="flat"/>
        </p:spPr>
      </p:sp>
    </p:spTree>
    <p:extLst>
      <p:ext uri="{BB962C8B-B14F-4D97-AF65-F5344CB8AC3E}">
        <p14:creationId xmlns:p14="http://schemas.microsoft.com/office/powerpoint/2010/main" val="36689293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Instructor Comments:</a:t>
            </a:r>
          </a:p>
          <a:p>
            <a:r>
              <a:rPr lang="en-US" b="1" baseline="0" dirty="0"/>
              <a:t>Purpose Statute: </a:t>
            </a:r>
            <a:r>
              <a:rPr lang="en-US" b="0" baseline="0" dirty="0"/>
              <a:t>A violation of the purpose statute may lead to a violation of the ADA.  However, all purpose violations are not violations of the ADA.  If a contracting officer obligates the improper funds to make a purchase, there is only an ADA violation if the proper funds were not available at the time of the obligation and/or if the proper funds are not available at the time of correction.  </a:t>
            </a:r>
          </a:p>
          <a:p>
            <a:pPr lvl="1">
              <a:buFont typeface="Arial" pitchFamily="34" charset="0"/>
              <a:buChar char="•"/>
            </a:pPr>
            <a:r>
              <a:rPr lang="en-US" b="1" baseline="0" dirty="0"/>
              <a:t>Example: </a:t>
            </a:r>
            <a:r>
              <a:rPr lang="en-US" b="0" baseline="0" dirty="0"/>
              <a:t>There is a limitation of $4M on the use of O&amp;M funds for construction.  This is a “per project” limit.  Exceeding that threshold may be a reportable ADA violation.  DoD activities may also use O&amp;M funds for purchase of investment items costing up to $350,000.  Use of O&amp;M funds in excess of this threshold would be a purpose violation and could trigger an ADA violation.</a:t>
            </a:r>
          </a:p>
          <a:p>
            <a:pPr lvl="1">
              <a:buFont typeface="Arial" pitchFamily="34" charset="0"/>
              <a:buChar char="•"/>
            </a:pPr>
            <a:r>
              <a:rPr lang="en-US" b="1" baseline="0" dirty="0"/>
              <a:t>Correcting a Purpose Statute Violation: </a:t>
            </a:r>
            <a:r>
              <a:rPr lang="en-US" b="0" baseline="0" dirty="0"/>
              <a:t>Officials can avoid an ADA violation if both of the following conditions are met: (1) Proper funds (the proper appropriation, the proper year, and the proper amount) were available at the time of the original obligation, and (2) Proper funds were available at the time of the correction.</a:t>
            </a:r>
            <a:endParaRPr lang="en-US" b="1" i="0" baseline="0" dirty="0"/>
          </a:p>
          <a:p>
            <a:endParaRPr lang="en-US" dirty="0"/>
          </a:p>
        </p:txBody>
      </p:sp>
      <p:sp>
        <p:nvSpPr>
          <p:cNvPr id="4" name="Slide Number Placeholder 3"/>
          <p:cNvSpPr>
            <a:spLocks noGrp="1"/>
          </p:cNvSpPr>
          <p:nvPr>
            <p:ph type="sldNum" sz="quarter" idx="10"/>
          </p:nvPr>
        </p:nvSpPr>
        <p:spPr/>
        <p:txBody>
          <a:bodyPr/>
          <a:lstStyle/>
          <a:p>
            <a:fld id="{9F867835-5256-4A9C-A497-656AB895F6A6}" type="slidenum">
              <a:rPr lang="en-US" smtClean="0"/>
              <a:pPr/>
              <a:t>14</a:t>
            </a:fld>
            <a:endParaRPr lang="en-US"/>
          </a:p>
        </p:txBody>
      </p:sp>
    </p:spTree>
    <p:extLst>
      <p:ext uri="{BB962C8B-B14F-4D97-AF65-F5344CB8AC3E}">
        <p14:creationId xmlns:p14="http://schemas.microsoft.com/office/powerpoint/2010/main" val="30875202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0"/>
              </a:lnSpc>
              <a:spcBef>
                <a:spcPts val="0"/>
              </a:spcBef>
              <a:spcAft>
                <a:spcPct val="0"/>
              </a:spcAft>
              <a:buClrTx/>
              <a:buSzTx/>
              <a:tabLst/>
              <a:defRPr/>
            </a:pPr>
            <a:r>
              <a:rPr lang="en-US" sz="900" baseline="0" dirty="0"/>
              <a:t> </a:t>
            </a:r>
            <a:r>
              <a:rPr lang="en-US" sz="900" dirty="0"/>
              <a:t>Instructor Comments</a:t>
            </a:r>
          </a:p>
          <a:p>
            <a:pPr marL="0" marR="0" indent="0" algn="l" defTabSz="914400" rtl="0" eaLnBrk="0" fontAlgn="base" latinLnBrk="0" hangingPunct="0">
              <a:lnSpc>
                <a:spcPct val="0"/>
              </a:lnSpc>
              <a:spcBef>
                <a:spcPts val="0"/>
              </a:spcBef>
              <a:spcAft>
                <a:spcPct val="0"/>
              </a:spcAft>
              <a:buClrTx/>
              <a:buSzTx/>
              <a:tabLst/>
              <a:defRPr/>
            </a:pPr>
            <a:endParaRPr lang="en-US" sz="900" dirty="0"/>
          </a:p>
          <a:p>
            <a:pPr marL="457200" lvl="1" indent="0">
              <a:lnSpc>
                <a:spcPct val="0"/>
              </a:lnSpc>
              <a:spcBef>
                <a:spcPts val="0"/>
              </a:spcBef>
            </a:pPr>
            <a:r>
              <a:rPr lang="en-US" sz="1000" b="1" u="none" dirty="0">
                <a:latin typeface="Comic Sans MS" pitchFamily="66" charset="0"/>
              </a:rPr>
              <a:t> (1) </a:t>
            </a:r>
            <a:r>
              <a:rPr lang="en-US" sz="1000" b="1" u="sng" dirty="0">
                <a:latin typeface="Comic Sans MS" pitchFamily="66" charset="0"/>
              </a:rPr>
              <a:t>We can also violate the ADA </a:t>
            </a:r>
            <a:r>
              <a:rPr lang="en-US" sz="1000" b="1" u="sng">
                <a:latin typeface="Comic Sans MS" pitchFamily="66" charset="0"/>
              </a:rPr>
              <a:t>if we violate </a:t>
            </a:r>
            <a:r>
              <a:rPr lang="en-US" sz="1000" b="1" u="sng" dirty="0">
                <a:latin typeface="Comic Sans MS" pitchFamily="66" charset="0"/>
              </a:rPr>
              <a:t>the BFN rule</a:t>
            </a:r>
            <a:r>
              <a:rPr lang="en-US" sz="1000" b="1" dirty="0">
                <a:latin typeface="Comic Sans MS" pitchFamily="66" charset="0"/>
              </a:rPr>
              <a:t>.</a:t>
            </a:r>
          </a:p>
          <a:p>
            <a:pPr marL="457200" lvl="1" indent="0">
              <a:lnSpc>
                <a:spcPct val="0"/>
              </a:lnSpc>
              <a:spcBef>
                <a:spcPts val="0"/>
              </a:spcBef>
            </a:pPr>
            <a:r>
              <a:rPr lang="en-US" sz="1000" b="1" dirty="0">
                <a:latin typeface="Comic Sans MS" pitchFamily="66" charset="0"/>
              </a:rPr>
              <a:t> (2)</a:t>
            </a:r>
            <a:r>
              <a:rPr lang="en-US" sz="1000" b="1" i="1" dirty="0">
                <a:latin typeface="Comic Sans MS" pitchFamily="66" charset="0"/>
              </a:rPr>
              <a:t> </a:t>
            </a:r>
            <a:r>
              <a:rPr lang="en-US" sz="1000" b="1" i="1" u="sng" dirty="0">
                <a:latin typeface="Comic Sans MS" pitchFamily="66" charset="0"/>
              </a:rPr>
              <a:t>Future FY $</a:t>
            </a:r>
            <a:r>
              <a:rPr lang="en-US" sz="1000" b="1" u="sng" dirty="0">
                <a:latin typeface="Comic Sans MS" pitchFamily="66" charset="0"/>
              </a:rPr>
              <a:t> for a </a:t>
            </a:r>
            <a:r>
              <a:rPr lang="en-US" sz="1000" b="1" i="1" u="sng" dirty="0">
                <a:latin typeface="Comic Sans MS" pitchFamily="66" charset="0"/>
              </a:rPr>
              <a:t>FUTURE</a:t>
            </a:r>
            <a:r>
              <a:rPr lang="en-US" sz="1000" b="1" u="sng" dirty="0">
                <a:latin typeface="Comic Sans MS" pitchFamily="66" charset="0"/>
              </a:rPr>
              <a:t>  FY need</a:t>
            </a:r>
            <a:r>
              <a:rPr lang="en-US" sz="1000" b="1" dirty="0">
                <a:latin typeface="Comic Sans MS" pitchFamily="66" charset="0"/>
              </a:rPr>
              <a:t>: </a:t>
            </a:r>
            <a:r>
              <a:rPr lang="en-US" sz="1000" b="1" u="sng" dirty="0">
                <a:latin typeface="Comic Sans MS" pitchFamily="66" charset="0"/>
              </a:rPr>
              <a:t>NOT CORRECTABLE.</a:t>
            </a:r>
          </a:p>
          <a:p>
            <a:pPr marL="0" indent="0">
              <a:lnSpc>
                <a:spcPct val="0"/>
              </a:lnSpc>
              <a:spcBef>
                <a:spcPts val="0"/>
              </a:spcBef>
              <a:buNone/>
            </a:pPr>
            <a:r>
              <a:rPr lang="en-US" sz="1000" b="1" dirty="0">
                <a:latin typeface="Comic Sans MS" pitchFamily="66" charset="0"/>
              </a:rPr>
              <a:t> 	a. </a:t>
            </a:r>
            <a:r>
              <a:rPr lang="en-US" sz="1000" b="1" u="sng" dirty="0">
                <a:latin typeface="Comic Sans MS" pitchFamily="66" charset="0"/>
              </a:rPr>
              <a:t>If apply 3 step analysis, you’ll fail the first question</a:t>
            </a:r>
            <a:r>
              <a:rPr lang="en-US" sz="1000" b="1" dirty="0">
                <a:latin typeface="Comic Sans MS" pitchFamily="66" charset="0"/>
              </a:rPr>
              <a:t> (Proper funds available at the time of obligation?</a:t>
            </a:r>
            <a:r>
              <a:rPr lang="en-US" sz="1000" dirty="0">
                <a:latin typeface="Comic Sans MS" pitchFamily="66" charset="0"/>
              </a:rPr>
              <a:t>  No, because the future appropriation isn’t yet available).  Also violate the IN ADVANCE of prong of ADA at appropriations level.</a:t>
            </a:r>
          </a:p>
          <a:p>
            <a:pPr marL="0" indent="0">
              <a:lnSpc>
                <a:spcPct val="0"/>
              </a:lnSpc>
              <a:spcBef>
                <a:spcPts val="0"/>
              </a:spcBef>
              <a:buNone/>
            </a:pPr>
            <a:r>
              <a:rPr lang="en-US" sz="1000" dirty="0">
                <a:latin typeface="Comic Sans MS" pitchFamily="66" charset="0"/>
              </a:rPr>
              <a:t>  	b.  On Sep 30 FY1, obligating FY2</a:t>
            </a:r>
            <a:r>
              <a:rPr lang="en-US" sz="1000" baseline="0" dirty="0">
                <a:latin typeface="Comic Sans MS" pitchFamily="66" charset="0"/>
              </a:rPr>
              <a:t> </a:t>
            </a:r>
            <a:r>
              <a:rPr lang="en-US" sz="1000" dirty="0">
                <a:latin typeface="Comic Sans MS" pitchFamily="66" charset="0"/>
              </a:rPr>
              <a:t>$   </a:t>
            </a:r>
          </a:p>
          <a:p>
            <a:pPr marL="457200" lvl="1" indent="0">
              <a:lnSpc>
                <a:spcPct val="0"/>
              </a:lnSpc>
              <a:spcBef>
                <a:spcPts val="0"/>
              </a:spcBef>
            </a:pPr>
            <a:r>
              <a:rPr lang="en-US" sz="1000" b="1" dirty="0">
                <a:latin typeface="Comic Sans MS" pitchFamily="66" charset="0"/>
              </a:rPr>
              <a:t> (3)</a:t>
            </a:r>
            <a:r>
              <a:rPr lang="en-US" sz="1000" dirty="0">
                <a:latin typeface="Comic Sans MS" pitchFamily="66" charset="0"/>
              </a:rPr>
              <a:t> </a:t>
            </a:r>
            <a:r>
              <a:rPr lang="en-US" sz="1000" b="1" i="1" u="sng" dirty="0">
                <a:latin typeface="Comic Sans MS" pitchFamily="66" charset="0"/>
              </a:rPr>
              <a:t>Prior FY $</a:t>
            </a:r>
            <a:r>
              <a:rPr lang="en-US" sz="1000" b="1" u="sng" dirty="0">
                <a:latin typeface="Comic Sans MS" pitchFamily="66" charset="0"/>
              </a:rPr>
              <a:t> for a </a:t>
            </a:r>
            <a:r>
              <a:rPr lang="en-US" sz="1000" b="1" i="1" u="sng" dirty="0">
                <a:latin typeface="Comic Sans MS" pitchFamily="66" charset="0"/>
              </a:rPr>
              <a:t>Current</a:t>
            </a:r>
            <a:r>
              <a:rPr lang="en-US" sz="1000" b="1" u="sng" dirty="0">
                <a:latin typeface="Comic Sans MS" pitchFamily="66" charset="0"/>
              </a:rPr>
              <a:t> FY need</a:t>
            </a:r>
            <a:r>
              <a:rPr lang="en-US" sz="1000" b="1" dirty="0">
                <a:latin typeface="Comic Sans MS" pitchFamily="66" charset="0"/>
              </a:rPr>
              <a:t>: </a:t>
            </a:r>
            <a:r>
              <a:rPr lang="en-US" sz="1000" b="1" u="sng" dirty="0">
                <a:latin typeface="Comic Sans MS" pitchFamily="66" charset="0"/>
              </a:rPr>
              <a:t>MAY BE Correctable  </a:t>
            </a:r>
          </a:p>
          <a:p>
            <a:pPr marL="0" indent="0">
              <a:lnSpc>
                <a:spcPct val="0"/>
              </a:lnSpc>
              <a:spcBef>
                <a:spcPts val="0"/>
              </a:spcBef>
              <a:buNone/>
            </a:pPr>
            <a:r>
              <a:rPr lang="en-US" sz="1000" b="1" dirty="0">
                <a:latin typeface="Comic Sans MS" pitchFamily="66" charset="0"/>
              </a:rPr>
              <a:t>  	a.  Construction Mod. problem discusses.</a:t>
            </a:r>
          </a:p>
          <a:p>
            <a:pPr marL="0" indent="0">
              <a:lnSpc>
                <a:spcPct val="0"/>
              </a:lnSpc>
              <a:spcBef>
                <a:spcPts val="0"/>
              </a:spcBef>
              <a:buNone/>
            </a:pPr>
            <a:r>
              <a:rPr lang="en-US" sz="1000" b="1" dirty="0">
                <a:latin typeface="Comic Sans MS" pitchFamily="66" charset="0"/>
              </a:rPr>
              <a:t> 	(K awarded in </a:t>
            </a:r>
            <a:r>
              <a:rPr lang="en-US" sz="1000" b="1" u="sng" dirty="0">
                <a:latin typeface="Comic Sans MS" pitchFamily="66" charset="0"/>
              </a:rPr>
              <a:t>FY 1</a:t>
            </a:r>
            <a:r>
              <a:rPr lang="en-US" sz="1000" b="1" dirty="0">
                <a:latin typeface="Comic Sans MS" pitchFamily="66" charset="0"/>
              </a:rPr>
              <a:t> and KO mods a K in </a:t>
            </a:r>
            <a:r>
              <a:rPr lang="en-US" sz="1000" b="1" u="sng" dirty="0">
                <a:latin typeface="Comic Sans MS" pitchFamily="66" charset="0"/>
              </a:rPr>
              <a:t>FY 2 </a:t>
            </a:r>
            <a:r>
              <a:rPr lang="en-US" sz="1000" b="1" dirty="0">
                <a:latin typeface="Comic Sans MS" pitchFamily="66" charset="0"/>
              </a:rPr>
              <a:t>using FY 1 $</a:t>
            </a:r>
          </a:p>
          <a:p>
            <a:pPr marL="0" indent="0">
              <a:lnSpc>
                <a:spcPct val="0"/>
              </a:lnSpc>
              <a:spcBef>
                <a:spcPts val="0"/>
              </a:spcBef>
            </a:pPr>
            <a:endParaRPr lang="en-US" sz="1000" b="1" u="sng" dirty="0">
              <a:latin typeface="Comic Sans MS" pitchFamily="66" charset="0"/>
            </a:endParaRPr>
          </a:p>
          <a:p>
            <a:pPr marL="457200" lvl="1" indent="0">
              <a:lnSpc>
                <a:spcPct val="0"/>
              </a:lnSpc>
              <a:spcBef>
                <a:spcPts val="0"/>
              </a:spcBef>
            </a:pPr>
            <a:r>
              <a:rPr lang="en-US" sz="1000" b="1" u="none" dirty="0">
                <a:latin typeface="Comic Sans MS" pitchFamily="66" charset="0"/>
              </a:rPr>
              <a:t> (4) </a:t>
            </a:r>
            <a:r>
              <a:rPr lang="en-US" sz="1000" b="1" u="sng" dirty="0">
                <a:latin typeface="Comic Sans MS" pitchFamily="66" charset="0"/>
              </a:rPr>
              <a:t> Let’s look at the ADA and “AMOUNT” Problems.</a:t>
            </a:r>
          </a:p>
          <a:p>
            <a:pPr marL="0" indent="0">
              <a:lnSpc>
                <a:spcPct val="0"/>
              </a:lnSpc>
              <a:spcBef>
                <a:spcPts val="0"/>
              </a:spcBef>
            </a:pPr>
            <a:endParaRPr lang="en-US" dirty="0"/>
          </a:p>
        </p:txBody>
      </p:sp>
      <p:sp>
        <p:nvSpPr>
          <p:cNvPr id="4" name="Slide Number Placeholder 3"/>
          <p:cNvSpPr>
            <a:spLocks noGrp="1"/>
          </p:cNvSpPr>
          <p:nvPr>
            <p:ph type="sldNum" sz="quarter" idx="10"/>
          </p:nvPr>
        </p:nvSpPr>
        <p:spPr/>
        <p:txBody>
          <a:bodyPr/>
          <a:lstStyle/>
          <a:p>
            <a:pPr>
              <a:defRPr/>
            </a:pPr>
            <a:fld id="{8FB1795B-183C-4F12-9565-E3244A8D1586}" type="slidenum">
              <a:rPr lang="en-US" smtClean="0"/>
              <a:pPr>
                <a:defRPr/>
              </a:pPr>
              <a:t>15</a:t>
            </a:fld>
            <a:endParaRPr lang="en-US" dirty="0"/>
          </a:p>
        </p:txBody>
      </p:sp>
    </p:spTree>
    <p:extLst>
      <p:ext uri="{BB962C8B-B14F-4D97-AF65-F5344CB8AC3E}">
        <p14:creationId xmlns:p14="http://schemas.microsoft.com/office/powerpoint/2010/main" val="7425979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207679" marR="0" indent="-207679" algn="l" defTabSz="914400" rtl="0" eaLnBrk="0" fontAlgn="base" latinLnBrk="0" hangingPunct="0">
              <a:lnSpc>
                <a:spcPct val="100000"/>
              </a:lnSpc>
              <a:spcBef>
                <a:spcPct val="30000"/>
              </a:spcBef>
              <a:spcAft>
                <a:spcPct val="0"/>
              </a:spcAft>
              <a:buClrTx/>
              <a:buSzTx/>
              <a:tabLst/>
              <a:defRPr/>
            </a:pPr>
            <a:r>
              <a:rPr lang="en-US" dirty="0"/>
              <a:t>Instructor Comments</a:t>
            </a:r>
          </a:p>
          <a:p>
            <a:pPr marL="207679" marR="0" indent="-207679" algn="l" defTabSz="914400" rtl="0" eaLnBrk="0" fontAlgn="base" latinLnBrk="0" hangingPunct="0">
              <a:lnSpc>
                <a:spcPct val="100000"/>
              </a:lnSpc>
              <a:spcBef>
                <a:spcPct val="30000"/>
              </a:spcBef>
              <a:spcAft>
                <a:spcPct val="0"/>
              </a:spcAft>
              <a:buClrTx/>
              <a:buSzTx/>
              <a:buFontTx/>
              <a:buNone/>
              <a:tabLst/>
              <a:defRPr/>
            </a:pPr>
            <a:endParaRPr lang="en-US" dirty="0"/>
          </a:p>
          <a:p>
            <a:pPr marL="207679" indent="-207679">
              <a:buNone/>
            </a:pPr>
            <a:r>
              <a:rPr lang="en-US" sz="1000" b="1" dirty="0">
                <a:latin typeface="Comic Sans MS" pitchFamily="66" charset="0"/>
              </a:rPr>
              <a:t>As previously discussed, </a:t>
            </a:r>
            <a:r>
              <a:rPr lang="en-US" sz="1000" b="1" i="1" dirty="0">
                <a:latin typeface="Comic Sans MS" pitchFamily="66" charset="0"/>
              </a:rPr>
              <a:t>making/authorizing</a:t>
            </a:r>
            <a:r>
              <a:rPr lang="en-US" sz="1000" b="1" dirty="0">
                <a:latin typeface="Comic Sans MS" pitchFamily="66" charset="0"/>
              </a:rPr>
              <a:t> obligations or expenditures “IN EXCESS” of funds available in an APPROPRIATION,</a:t>
            </a:r>
            <a:endParaRPr lang="en-US" sz="1000" b="1" baseline="0" dirty="0">
              <a:latin typeface="Comic Sans MS" pitchFamily="66" charset="0"/>
            </a:endParaRPr>
          </a:p>
          <a:p>
            <a:pPr marL="207679" indent="-207679">
              <a:buNone/>
            </a:pPr>
            <a:r>
              <a:rPr lang="en-US" sz="1000" b="1" dirty="0">
                <a:latin typeface="Comic Sans MS" pitchFamily="66" charset="0"/>
              </a:rPr>
              <a:t>APPORTIONMENT, or FORMAL SUBDIVISION </a:t>
            </a:r>
            <a:r>
              <a:rPr lang="en-US" sz="1000" b="1" u="sng" dirty="0">
                <a:latin typeface="Comic Sans MS" pitchFamily="66" charset="0"/>
              </a:rPr>
              <a:t>violates the ADA</a:t>
            </a:r>
            <a:r>
              <a:rPr lang="en-US" sz="1000" b="1" dirty="0">
                <a:latin typeface="Comic Sans MS" pitchFamily="66" charset="0"/>
              </a:rPr>
              <a:t>.</a:t>
            </a:r>
            <a:r>
              <a:rPr lang="en-US" sz="1000" dirty="0">
                <a:latin typeface="Comic Sans MS" pitchFamily="66" charset="0"/>
              </a:rPr>
              <a:t>  </a:t>
            </a:r>
          </a:p>
          <a:p>
            <a:pPr marL="207679" indent="-207679">
              <a:buNone/>
            </a:pPr>
            <a:endParaRPr lang="en-US" sz="1000" dirty="0">
              <a:latin typeface="Comic Sans MS" pitchFamily="66" charset="0"/>
            </a:endParaRPr>
          </a:p>
          <a:p>
            <a:pPr marL="45720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i="0" baseline="0" dirty="0"/>
              <a:t>Generally exceeding an apportionment or formal subdivision will result in an ADA violation.  A command might not violate the ADA when exceeding an informal subdivision if a higher headquarters can “correct” the violation.  Violations are “corrected” by </a:t>
            </a:r>
            <a:r>
              <a:rPr lang="en-US" i="0" baseline="0" dirty="0" err="1"/>
              <a:t>deobligating</a:t>
            </a:r>
            <a:r>
              <a:rPr lang="en-US" i="0" baseline="0" dirty="0"/>
              <a:t> the amounts charged to the wrong appropriation and obligating the amounts to the proper appropriation.   A Command cannot correct a violation if it either (1) lacked any appropriation available for the object charged, or (2) lacked sufficient budget authority in an otherwise available appropriation. </a:t>
            </a:r>
          </a:p>
          <a:p>
            <a:pPr marL="207679" indent="-207679">
              <a:buNone/>
            </a:pPr>
            <a:endParaRPr lang="en-US" sz="1000" dirty="0">
              <a:latin typeface="Comic Sans MS" pitchFamily="66" charset="0"/>
            </a:endParaRPr>
          </a:p>
          <a:p>
            <a:pPr marL="207679" indent="-207679">
              <a:buNone/>
            </a:pPr>
            <a:r>
              <a:rPr lang="en-US" sz="1000" dirty="0">
                <a:latin typeface="Comic Sans MS" pitchFamily="66" charset="0"/>
              </a:rPr>
              <a:t>   </a:t>
            </a:r>
          </a:p>
          <a:p>
            <a:pPr marL="207679" indent="-207679">
              <a:buNone/>
            </a:pPr>
            <a:r>
              <a:rPr lang="en-US" sz="1000" dirty="0">
                <a:latin typeface="Comic Sans MS" pitchFamily="66" charset="0"/>
              </a:rPr>
              <a:t> </a:t>
            </a:r>
            <a:r>
              <a:rPr lang="en-US" sz="1000" u="sng" dirty="0">
                <a:latin typeface="Comic Sans MS" pitchFamily="66" charset="0"/>
              </a:rPr>
              <a:t>To determine whether similar actions in excess of funds available in an INFORMAL SD results in an ADA violation, look to</a:t>
            </a:r>
            <a:r>
              <a:rPr lang="en-US" sz="1000" u="sng" baseline="0" dirty="0">
                <a:latin typeface="Comic Sans MS" pitchFamily="66" charset="0"/>
              </a:rPr>
              <a:t> </a:t>
            </a:r>
            <a:r>
              <a:rPr lang="en-US" sz="1000" u="sng" dirty="0">
                <a:latin typeface="Comic Sans MS" pitchFamily="66" charset="0"/>
              </a:rPr>
              <a:t>FORMAL SD to see if has funds to cover the obligation.</a:t>
            </a:r>
          </a:p>
          <a:p>
            <a:pPr marL="207679" indent="-207679"/>
            <a:r>
              <a:rPr lang="en-US" sz="1000" dirty="0">
                <a:latin typeface="Comic Sans MS" pitchFamily="66" charset="0"/>
              </a:rPr>
              <a:t>      </a:t>
            </a:r>
            <a:r>
              <a:rPr lang="en-US" sz="1000" dirty="0" err="1">
                <a:latin typeface="Comic Sans MS" pitchFamily="66" charset="0"/>
              </a:rPr>
              <a:t>i</a:t>
            </a:r>
            <a:r>
              <a:rPr lang="en-US" sz="1000" dirty="0">
                <a:latin typeface="Comic Sans MS" pitchFamily="66" charset="0"/>
              </a:rPr>
              <a:t>.  </a:t>
            </a:r>
            <a:r>
              <a:rPr lang="en-US" sz="1000" u="sng" dirty="0">
                <a:latin typeface="Comic Sans MS" pitchFamily="66" charset="0"/>
              </a:rPr>
              <a:t>If FORMAL SD </a:t>
            </a:r>
            <a:r>
              <a:rPr lang="en-US" sz="1000" b="1" i="1" u="sng" dirty="0">
                <a:latin typeface="Comic Sans MS" pitchFamily="66" charset="0"/>
              </a:rPr>
              <a:t>DOES</a:t>
            </a:r>
            <a:r>
              <a:rPr lang="en-US" sz="1000" u="sng" dirty="0">
                <a:latin typeface="Comic Sans MS" pitchFamily="66" charset="0"/>
              </a:rPr>
              <a:t> have funds---</a:t>
            </a:r>
            <a:r>
              <a:rPr lang="en-US" sz="1000" b="1" u="sng" dirty="0">
                <a:latin typeface="Comic Sans MS" pitchFamily="66" charset="0"/>
              </a:rPr>
              <a:t>NO ADA Violation</a:t>
            </a:r>
          </a:p>
          <a:p>
            <a:pPr marL="207679" indent="-207679"/>
            <a:r>
              <a:rPr lang="en-US" sz="1000" dirty="0">
                <a:latin typeface="Comic Sans MS" pitchFamily="66" charset="0"/>
              </a:rPr>
              <a:t>      ii.  </a:t>
            </a:r>
            <a:r>
              <a:rPr lang="en-US" sz="1000" u="sng" dirty="0">
                <a:latin typeface="Comic Sans MS" pitchFamily="66" charset="0"/>
              </a:rPr>
              <a:t>If FORMAL SD </a:t>
            </a:r>
            <a:r>
              <a:rPr lang="en-US" sz="1000" b="1" i="1" u="sng" dirty="0">
                <a:latin typeface="Comic Sans MS" pitchFamily="66" charset="0"/>
              </a:rPr>
              <a:t>DOES NOT</a:t>
            </a:r>
            <a:r>
              <a:rPr lang="en-US" sz="1000" u="sng" dirty="0">
                <a:latin typeface="Comic Sans MS" pitchFamily="66" charset="0"/>
              </a:rPr>
              <a:t> have funds— </a:t>
            </a:r>
            <a:r>
              <a:rPr lang="en-US" sz="1000" b="1" u="sng" dirty="0">
                <a:latin typeface="Comic Sans MS" pitchFamily="66" charset="0"/>
              </a:rPr>
              <a:t>IS AN ADA Violation</a:t>
            </a:r>
            <a:r>
              <a:rPr lang="en-US" sz="1000" u="sng" dirty="0">
                <a:latin typeface="Comic Sans MS" pitchFamily="66" charset="0"/>
              </a:rPr>
              <a:t>.</a:t>
            </a:r>
          </a:p>
          <a:p>
            <a:pPr marL="207679" indent="-207679"/>
            <a:endParaRPr lang="en-US" sz="1000" u="sng" dirty="0">
              <a:latin typeface="Comic Sans MS" pitchFamily="66" charset="0"/>
            </a:endParaRPr>
          </a:p>
          <a:p>
            <a:pPr marL="207679" indent="-207679"/>
            <a:endParaRPr lang="en-US" sz="1000" u="sng" dirty="0">
              <a:latin typeface="Comic Sans MS" pitchFamily="66" charset="0"/>
            </a:endParaRPr>
          </a:p>
          <a:p>
            <a:endParaRPr lang="en-US" dirty="0"/>
          </a:p>
        </p:txBody>
      </p:sp>
      <p:sp>
        <p:nvSpPr>
          <p:cNvPr id="4" name="Slide Number Placeholder 3"/>
          <p:cNvSpPr>
            <a:spLocks noGrp="1"/>
          </p:cNvSpPr>
          <p:nvPr>
            <p:ph type="sldNum" sz="quarter" idx="10"/>
          </p:nvPr>
        </p:nvSpPr>
        <p:spPr/>
        <p:txBody>
          <a:bodyPr/>
          <a:lstStyle/>
          <a:p>
            <a:pPr>
              <a:defRPr/>
            </a:pPr>
            <a:fld id="{8FB1795B-183C-4F12-9565-E3244A8D1586}" type="slidenum">
              <a:rPr lang="en-US" smtClean="0"/>
              <a:pPr>
                <a:defRPr/>
              </a:pPr>
              <a:t>16</a:t>
            </a:fld>
            <a:endParaRPr lang="en-US" dirty="0"/>
          </a:p>
        </p:txBody>
      </p:sp>
    </p:spTree>
    <p:extLst>
      <p:ext uri="{BB962C8B-B14F-4D97-AF65-F5344CB8AC3E}">
        <p14:creationId xmlns:p14="http://schemas.microsoft.com/office/powerpoint/2010/main" val="26352665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tabLst/>
              <a:defRPr/>
            </a:pPr>
            <a:r>
              <a:rPr lang="en-US" dirty="0"/>
              <a:t> Instructor Comments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i="0" baseline="0" dirty="0"/>
          </a:p>
          <a:p>
            <a:r>
              <a:rPr lang="en-US" b="1" baseline="0" dirty="0"/>
              <a:t>Voluntary Services: </a:t>
            </a:r>
            <a:r>
              <a:rPr lang="en-US" dirty="0"/>
              <a:t>31 U.S.C. § 1342. </a:t>
            </a:r>
            <a:r>
              <a:rPr lang="en-US" i="0" dirty="0"/>
              <a:t>There are some exceptions to the</a:t>
            </a:r>
            <a:r>
              <a:rPr lang="en-US" i="0" baseline="0" dirty="0"/>
              <a:t> prohibition on accepting voluntary services including emergencies involving the safety of human life or the protection of property or to support family support programs.</a:t>
            </a:r>
          </a:p>
          <a:p>
            <a:pPr lvl="1">
              <a:buFont typeface="Arial" pitchFamily="34" charset="0"/>
              <a:buChar char="•"/>
            </a:pPr>
            <a:r>
              <a:rPr lang="en-US" i="0" baseline="0" dirty="0"/>
              <a:t>Absent specific statutory authority, the acceptance of voluntary services is a per se ADA violation.</a:t>
            </a:r>
          </a:p>
          <a:p>
            <a:pPr lvl="1">
              <a:buFont typeface="Arial" pitchFamily="34" charset="0"/>
              <a:buChar char="•"/>
            </a:pPr>
            <a:r>
              <a:rPr lang="en-US" b="1" i="0" baseline="0" dirty="0"/>
              <a:t>Voluntary Services: </a:t>
            </a:r>
            <a:r>
              <a:rPr lang="en-US" b="0" i="0" baseline="0" dirty="0"/>
              <a:t>Those services rendered without a prior contract for compensation or without an advance agreement that the services will be gratuitous.</a:t>
            </a:r>
          </a:p>
          <a:p>
            <a:pPr lvl="1">
              <a:buFont typeface="Arial" pitchFamily="34" charset="0"/>
              <a:buChar char="•"/>
            </a:pPr>
            <a:r>
              <a:rPr lang="en-US" b="0" i="0" baseline="0" dirty="0"/>
              <a:t>Acceptance of Voluntary Services does not create a legal obligation of the Government.</a:t>
            </a:r>
          </a:p>
          <a:p>
            <a:pPr lvl="1">
              <a:buFont typeface="Arial" pitchFamily="34" charset="0"/>
              <a:buChar char="•"/>
            </a:pPr>
            <a:r>
              <a:rPr lang="en-US" b="1" i="0" baseline="0" dirty="0"/>
              <a:t>Examples of Voluntary Services Authorized by Law: </a:t>
            </a:r>
            <a:endParaRPr lang="en-US" b="0" i="0" baseline="0" dirty="0"/>
          </a:p>
          <a:p>
            <a:pPr lvl="2">
              <a:buFont typeface="Arial" pitchFamily="34" charset="0"/>
              <a:buChar char="•"/>
            </a:pPr>
            <a:r>
              <a:rPr lang="en-US" b="0" i="0" baseline="0" dirty="0"/>
              <a:t>Voluntary services in support of alternative dispute resolution (5 U.S.C. § 593).</a:t>
            </a:r>
          </a:p>
          <a:p>
            <a:pPr lvl="2">
              <a:buFont typeface="Arial" pitchFamily="34" charset="0"/>
              <a:buChar char="•"/>
            </a:pPr>
            <a:r>
              <a:rPr lang="en-US" b="0" i="0" baseline="0" dirty="0"/>
              <a:t>Student intern programs (5 U.S.C. § 3111).</a:t>
            </a:r>
          </a:p>
          <a:p>
            <a:pPr lvl="2">
              <a:buFont typeface="Arial" pitchFamily="34" charset="0"/>
              <a:buChar char="•"/>
            </a:pPr>
            <a:r>
              <a:rPr lang="en-US" b="0" i="0" baseline="0" dirty="0"/>
              <a:t>Red Cross Assistance (10 U.S.C. § 2602).</a:t>
            </a:r>
          </a:p>
          <a:p>
            <a:pPr lvl="2">
              <a:buFont typeface="Arial" pitchFamily="34" charset="0"/>
              <a:buChar char="•"/>
            </a:pPr>
            <a:r>
              <a:rPr lang="en-US" b="0" i="0" baseline="0" dirty="0"/>
              <a:t>Medical care, museums, natural resources programs, or family support activities (10 U.S.C. § 1588).</a:t>
            </a:r>
          </a:p>
          <a:p>
            <a:pPr lvl="1">
              <a:buFont typeface="Arial" pitchFamily="34" charset="0"/>
              <a:buChar char="•"/>
            </a:pPr>
            <a:r>
              <a:rPr lang="en-US" b="0" i="0" baseline="0" dirty="0"/>
              <a:t>Emergency Exception: Limited to situations where immediate danger exists…does not include on-going, regular functions of government the suspension of which would not imminently threaten the safety of human life or the protection of property. (31 U.S.C. § 1342).</a:t>
            </a:r>
            <a:endParaRPr lang="en-US" b="1" i="0" dirty="0"/>
          </a:p>
          <a:p>
            <a:endParaRPr lang="en-US" b="1" i="0" dirty="0"/>
          </a:p>
          <a:p>
            <a:endParaRPr lang="en-US" dirty="0"/>
          </a:p>
        </p:txBody>
      </p:sp>
      <p:sp>
        <p:nvSpPr>
          <p:cNvPr id="4" name="Slide Number Placeholder 3"/>
          <p:cNvSpPr>
            <a:spLocks noGrp="1"/>
          </p:cNvSpPr>
          <p:nvPr>
            <p:ph type="sldNum" sz="quarter" idx="10"/>
          </p:nvPr>
        </p:nvSpPr>
        <p:spPr/>
        <p:txBody>
          <a:bodyPr/>
          <a:lstStyle/>
          <a:p>
            <a:pPr>
              <a:defRPr/>
            </a:pPr>
            <a:fld id="{8FB1795B-183C-4F12-9565-E3244A8D1586}" type="slidenum">
              <a:rPr lang="en-US" smtClean="0"/>
              <a:pPr>
                <a:defRPr/>
              </a:pPr>
              <a:t>17</a:t>
            </a:fld>
            <a:endParaRPr lang="en-US" dirty="0"/>
          </a:p>
        </p:txBody>
      </p:sp>
    </p:spTree>
    <p:extLst>
      <p:ext uri="{BB962C8B-B14F-4D97-AF65-F5344CB8AC3E}">
        <p14:creationId xmlns:p14="http://schemas.microsoft.com/office/powerpoint/2010/main" val="12625682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Char char="•"/>
              <a:tabLst/>
              <a:defRPr/>
            </a:pPr>
            <a:r>
              <a:rPr lang="en-US" dirty="0"/>
              <a:t> Instructor Comments</a:t>
            </a:r>
          </a:p>
          <a:p>
            <a:endParaRPr lang="en-US" dirty="0"/>
          </a:p>
          <a:p>
            <a:pPr lvl="1"/>
            <a:r>
              <a:rPr lang="en-US" dirty="0"/>
              <a:t> Accepting</a:t>
            </a:r>
            <a:r>
              <a:rPr lang="en-US" baseline="0" dirty="0"/>
              <a:t> voluntary services outside of those provided by statute (student interns/hospital volunteers, etc.) is prohibited.  Executive agencies must fulfill mission requirements with the resources appropriated to them by Congress.  Agencies cannot use volunteers to avoid using the money appropriated to them by Congress.</a:t>
            </a:r>
          </a:p>
          <a:p>
            <a:endParaRPr lang="en-US" baseline="0" dirty="0"/>
          </a:p>
          <a:p>
            <a:pPr lvl="1"/>
            <a:r>
              <a:rPr lang="en-US" baseline="0" dirty="0"/>
              <a:t> Army Regulation 608-1 controls the acceptance of voluntary services.  In order to properly accept gratuitous services, a DD 2793 must be completed and the volunteer hours must be tracked.</a:t>
            </a:r>
            <a:endParaRPr lang="en-US" dirty="0"/>
          </a:p>
        </p:txBody>
      </p:sp>
      <p:sp>
        <p:nvSpPr>
          <p:cNvPr id="4" name="Slide Number Placeholder 3"/>
          <p:cNvSpPr>
            <a:spLocks noGrp="1"/>
          </p:cNvSpPr>
          <p:nvPr>
            <p:ph type="sldNum" sz="quarter" idx="10"/>
          </p:nvPr>
        </p:nvSpPr>
        <p:spPr/>
        <p:txBody>
          <a:bodyPr/>
          <a:lstStyle/>
          <a:p>
            <a:pPr>
              <a:defRPr/>
            </a:pPr>
            <a:fld id="{8FB1795B-183C-4F12-9565-E3244A8D1586}" type="slidenum">
              <a:rPr lang="en-US" smtClean="0"/>
              <a:pPr>
                <a:defRPr/>
              </a:pPr>
              <a:t>18</a:t>
            </a:fld>
            <a:endParaRPr lang="en-US" dirty="0"/>
          </a:p>
        </p:txBody>
      </p:sp>
    </p:spTree>
    <p:extLst>
      <p:ext uri="{BB962C8B-B14F-4D97-AF65-F5344CB8AC3E}">
        <p14:creationId xmlns:p14="http://schemas.microsoft.com/office/powerpoint/2010/main" val="2645488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Char char="•"/>
              <a:tabLst/>
              <a:defRPr/>
            </a:pPr>
            <a:r>
              <a:rPr lang="en-US" dirty="0"/>
              <a:t> Instructor Comments</a:t>
            </a:r>
          </a:p>
          <a:p>
            <a:pPr marL="457200" marR="0" lvl="1" indent="0" algn="l" defTabSz="914400" rtl="0" eaLnBrk="0" fontAlgn="base" latinLnBrk="0" hangingPunct="0">
              <a:lnSpc>
                <a:spcPct val="100000"/>
              </a:lnSpc>
              <a:spcBef>
                <a:spcPct val="30000"/>
              </a:spcBef>
              <a:spcAft>
                <a:spcPct val="0"/>
              </a:spcAft>
              <a:buClrTx/>
              <a:buSzTx/>
              <a:buFontTx/>
              <a:buChar char="•"/>
              <a:tabLst/>
              <a:defRPr/>
            </a:pPr>
            <a:endParaRPr lang="en-US" dirty="0"/>
          </a:p>
          <a:p>
            <a:pPr lvl="1"/>
            <a:r>
              <a:rPr lang="en-US" dirty="0"/>
              <a:t> This is how enforcement</a:t>
            </a:r>
            <a:r>
              <a:rPr lang="en-US" baseline="0" dirty="0"/>
              <a:t> happens.</a:t>
            </a:r>
          </a:p>
          <a:p>
            <a:pPr lvl="1"/>
            <a:endParaRPr lang="en-US" baseline="0" dirty="0"/>
          </a:p>
          <a:p>
            <a:pPr lvl="1"/>
            <a:r>
              <a:rPr lang="en-US" baseline="0" dirty="0"/>
              <a:t> DOD FMR is the primary source for guidance on ADA investigations and reports.</a:t>
            </a:r>
            <a:endParaRPr lang="en-US" dirty="0"/>
          </a:p>
        </p:txBody>
      </p:sp>
      <p:sp>
        <p:nvSpPr>
          <p:cNvPr id="4" name="Slide Number Placeholder 3"/>
          <p:cNvSpPr>
            <a:spLocks noGrp="1"/>
          </p:cNvSpPr>
          <p:nvPr>
            <p:ph type="sldNum" sz="quarter" idx="10"/>
          </p:nvPr>
        </p:nvSpPr>
        <p:spPr/>
        <p:txBody>
          <a:bodyPr/>
          <a:lstStyle/>
          <a:p>
            <a:pPr>
              <a:defRPr/>
            </a:pPr>
            <a:fld id="{8FB1795B-183C-4F12-9565-E3244A8D1586}" type="slidenum">
              <a:rPr lang="en-US" smtClean="0"/>
              <a:pPr>
                <a:defRPr/>
              </a:pPr>
              <a:t>19</a:t>
            </a:fld>
            <a:endParaRPr lang="en-US" dirty="0"/>
          </a:p>
        </p:txBody>
      </p:sp>
    </p:spTree>
    <p:extLst>
      <p:ext uri="{BB962C8B-B14F-4D97-AF65-F5344CB8AC3E}">
        <p14:creationId xmlns:p14="http://schemas.microsoft.com/office/powerpoint/2010/main" val="3554545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p>
            <a:pPr>
              <a:defRPr/>
            </a:pPr>
            <a:fld id="{A9A511BA-2D2D-4B0B-B1D6-F4D5C2531825}" type="slidenum">
              <a:rPr lang="en-US" smtClean="0"/>
              <a:pPr>
                <a:defRPr/>
              </a:pPr>
              <a:t>2</a:t>
            </a:fld>
            <a:endParaRPr lang="en-US" dirty="0"/>
          </a:p>
        </p:txBody>
      </p:sp>
      <p:sp>
        <p:nvSpPr>
          <p:cNvPr id="37891" name="Rectangle 2"/>
          <p:cNvSpPr>
            <a:spLocks noGrp="1" noRot="1" noChangeAspect="1" noChangeArrowheads="1" noTextEdit="1"/>
          </p:cNvSpPr>
          <p:nvPr>
            <p:ph type="sldImg"/>
          </p:nvPr>
        </p:nvSpPr>
        <p:spPr>
          <a:xfrm>
            <a:off x="406400" y="696913"/>
            <a:ext cx="6197600" cy="3486150"/>
          </a:xfrm>
          <a:ln/>
        </p:spPr>
      </p:sp>
      <p:sp>
        <p:nvSpPr>
          <p:cNvPr id="37892" name="Rectangle 3"/>
          <p:cNvSpPr>
            <a:spLocks noGrp="1" noChangeArrowheads="1"/>
          </p:cNvSpPr>
          <p:nvPr>
            <p:ph type="body" idx="1"/>
          </p:nvPr>
        </p:nvSpPr>
        <p:spPr>
          <a:noFill/>
          <a:ln/>
        </p:spPr>
        <p:txBody>
          <a:bodyPr/>
          <a:lstStyle/>
          <a:p>
            <a:pPr>
              <a:buNone/>
            </a:pPr>
            <a:r>
              <a:rPr lang="en-US" sz="1000" b="1" dirty="0"/>
              <a:t>This Standard Training Package (STP) is current as of October 2024. To ensure this is the most current version, please go to https://tjaglcs.army.mil/stp or find them under the "Training Resources and Publications" section of the TJAGLCS homepage.</a:t>
            </a:r>
          </a:p>
        </p:txBody>
      </p:sp>
    </p:spTree>
    <p:extLst>
      <p:ext uri="{BB962C8B-B14F-4D97-AF65-F5344CB8AC3E}">
        <p14:creationId xmlns:p14="http://schemas.microsoft.com/office/powerpoint/2010/main" val="34174639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a:buNone/>
            </a:pPr>
            <a:endParaRPr lang="en-US" b="1" dirty="0"/>
          </a:p>
          <a:p>
            <a:pPr lvl="1"/>
            <a:r>
              <a:rPr lang="en-US" b="1" dirty="0"/>
              <a:t> Resources:</a:t>
            </a:r>
            <a:r>
              <a:rPr lang="en-US" b="1" baseline="0" dirty="0"/>
              <a:t> </a:t>
            </a:r>
            <a:r>
              <a:rPr lang="en-US" b="0" baseline="0" dirty="0"/>
              <a:t>31 U.S.C. §§ 1351, 1517(b); OMB Circular A-11, § 145; </a:t>
            </a:r>
            <a:r>
              <a:rPr lang="en-US" b="0" baseline="0" dirty="0" err="1"/>
              <a:t>DoD</a:t>
            </a:r>
            <a:r>
              <a:rPr lang="en-US" b="0" baseline="0" dirty="0"/>
              <a:t> FMR, Vol. 14, </a:t>
            </a:r>
            <a:r>
              <a:rPr lang="en-US" b="0" baseline="0" dirty="0" err="1"/>
              <a:t>Chs</a:t>
            </a:r>
            <a:r>
              <a:rPr lang="en-US" b="0" baseline="0" dirty="0"/>
              <a:t>. 4-7;</a:t>
            </a:r>
          </a:p>
          <a:p>
            <a:endParaRPr lang="en-US" b="0" dirty="0"/>
          </a:p>
        </p:txBody>
      </p:sp>
      <p:sp>
        <p:nvSpPr>
          <p:cNvPr id="4" name="Slide Number Placeholder 3"/>
          <p:cNvSpPr>
            <a:spLocks noGrp="1"/>
          </p:cNvSpPr>
          <p:nvPr>
            <p:ph type="sldNum" sz="quarter" idx="10"/>
          </p:nvPr>
        </p:nvSpPr>
        <p:spPr/>
        <p:txBody>
          <a:bodyPr/>
          <a:lstStyle/>
          <a:p>
            <a:fld id="{9F867835-5256-4A9C-A497-656AB895F6A6}" type="slidenum">
              <a:rPr lang="en-US" smtClean="0"/>
              <a:pPr/>
              <a:t>20</a:t>
            </a:fld>
            <a:endParaRPr lang="en-US"/>
          </a:p>
        </p:txBody>
      </p:sp>
    </p:spTree>
    <p:extLst>
      <p:ext uri="{BB962C8B-B14F-4D97-AF65-F5344CB8AC3E}">
        <p14:creationId xmlns:p14="http://schemas.microsoft.com/office/powerpoint/2010/main" val="27431062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 Instructor Comments</a:t>
            </a:r>
          </a:p>
          <a:p>
            <a:pPr lvl="1"/>
            <a:r>
              <a:rPr lang="en-US" dirty="0"/>
              <a:t> The commander responsible for the allowance/allotment involved in the alleged</a:t>
            </a:r>
            <a:r>
              <a:rPr lang="en-US" baseline="0" dirty="0"/>
              <a:t> violation will prepare the flash report and send it through the chain of command.  The slide lists the information required to be included in the flash report.</a:t>
            </a:r>
            <a:endParaRPr lang="en-US" dirty="0"/>
          </a:p>
          <a:p>
            <a:endParaRPr lang="en-US" b="1" dirty="0"/>
          </a:p>
          <a:p>
            <a:pPr lvl="1"/>
            <a:r>
              <a:rPr lang="en-US" b="1" dirty="0"/>
              <a:t> Resources:</a:t>
            </a:r>
            <a:r>
              <a:rPr lang="en-US" b="1" baseline="0" dirty="0"/>
              <a:t> </a:t>
            </a:r>
            <a:r>
              <a:rPr lang="en-US" b="0" baseline="0" dirty="0"/>
              <a:t>31 U.S.C. §§ 1351, 1517(b); OMB Circular A-11, § 145; </a:t>
            </a:r>
            <a:r>
              <a:rPr lang="en-US" b="0" baseline="0" dirty="0" err="1"/>
              <a:t>DoD</a:t>
            </a:r>
            <a:r>
              <a:rPr lang="en-US" b="0" baseline="0" dirty="0"/>
              <a:t> FMR, Vol. 14, </a:t>
            </a:r>
            <a:r>
              <a:rPr lang="en-US" b="0" baseline="0" dirty="0" err="1"/>
              <a:t>Chs</a:t>
            </a:r>
            <a:r>
              <a:rPr lang="en-US" b="0" baseline="0" dirty="0"/>
              <a:t>. 4-7; </a:t>
            </a:r>
          </a:p>
        </p:txBody>
      </p:sp>
      <p:sp>
        <p:nvSpPr>
          <p:cNvPr id="4" name="Slide Number Placeholder 3"/>
          <p:cNvSpPr>
            <a:spLocks noGrp="1"/>
          </p:cNvSpPr>
          <p:nvPr>
            <p:ph type="sldNum" sz="quarter" idx="10"/>
          </p:nvPr>
        </p:nvSpPr>
        <p:spPr/>
        <p:txBody>
          <a:bodyPr/>
          <a:lstStyle/>
          <a:p>
            <a:fld id="{9F867835-5256-4A9C-A497-656AB895F6A6}" type="slidenum">
              <a:rPr lang="en-US" smtClean="0"/>
              <a:pPr/>
              <a:t>21</a:t>
            </a:fld>
            <a:endParaRPr lang="en-US"/>
          </a:p>
        </p:txBody>
      </p:sp>
    </p:spTree>
    <p:extLst>
      <p:ext uri="{BB962C8B-B14F-4D97-AF65-F5344CB8AC3E}">
        <p14:creationId xmlns:p14="http://schemas.microsoft.com/office/powerpoint/2010/main" val="24589192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Instructor Comments:</a:t>
            </a:r>
          </a:p>
          <a:p>
            <a:endParaRPr lang="en-US" b="1" dirty="0"/>
          </a:p>
          <a:p>
            <a:r>
              <a:rPr lang="en-US" b="1" dirty="0"/>
              <a:t>Preliminary</a:t>
            </a:r>
            <a:r>
              <a:rPr lang="en-US" b="1" baseline="0" dirty="0"/>
              <a:t> Review: </a:t>
            </a:r>
            <a:r>
              <a:rPr lang="en-US" b="0" baseline="0" dirty="0"/>
              <a:t> The investigating team conducts the preliminary review to determine whether an Antideficiency Act violation occurred.  If the preliminary review determines that a violation occurred, a formal investigation must be conducted.</a:t>
            </a:r>
          </a:p>
          <a:p>
            <a:endParaRPr lang="en-US" b="0" baseline="0" dirty="0"/>
          </a:p>
          <a:p>
            <a:r>
              <a:rPr lang="en-US" b="1" baseline="0" dirty="0"/>
              <a:t>Formal Investigation: </a:t>
            </a:r>
            <a:r>
              <a:rPr lang="en-US" b="0" baseline="0" dirty="0"/>
              <a:t>The purpose of a formal investigation is to determine the relevant facts and circumstances of the violation – What caused the violation, what are appropriate corrective actions, and who is/are responsible?</a:t>
            </a:r>
          </a:p>
          <a:p>
            <a:pPr>
              <a:buNone/>
            </a:pPr>
            <a:endParaRPr lang="en-US" b="0" baseline="0" dirty="0"/>
          </a:p>
          <a:p>
            <a:r>
              <a:rPr lang="en-US" b="0" baseline="0" dirty="0"/>
              <a:t>If the IO believes that criminal issues may be involved, the investigation should be suspended immediately and the IO should consult with legal counsel to determine whether the matter should be referred to the appropriate criminal investigators for resolution.</a:t>
            </a:r>
            <a:endParaRPr lang="en-US" dirty="0"/>
          </a:p>
        </p:txBody>
      </p:sp>
      <p:sp>
        <p:nvSpPr>
          <p:cNvPr id="4" name="Slide Number Placeholder 3"/>
          <p:cNvSpPr>
            <a:spLocks noGrp="1"/>
          </p:cNvSpPr>
          <p:nvPr>
            <p:ph type="sldNum" sz="quarter" idx="10"/>
          </p:nvPr>
        </p:nvSpPr>
        <p:spPr/>
        <p:txBody>
          <a:bodyPr/>
          <a:lstStyle/>
          <a:p>
            <a:pPr>
              <a:defRPr/>
            </a:pPr>
            <a:fld id="{8FB1795B-183C-4F12-9565-E3244A8D1586}" type="slidenum">
              <a:rPr lang="en-US" smtClean="0"/>
              <a:pPr>
                <a:defRPr/>
              </a:pPr>
              <a:t>22</a:t>
            </a:fld>
            <a:endParaRPr lang="en-US" dirty="0"/>
          </a:p>
        </p:txBody>
      </p:sp>
    </p:spTree>
    <p:extLst>
      <p:ext uri="{BB962C8B-B14F-4D97-AF65-F5344CB8AC3E}">
        <p14:creationId xmlns:p14="http://schemas.microsoft.com/office/powerpoint/2010/main" val="18444463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 Instructor Comments</a:t>
            </a:r>
          </a:p>
          <a:p>
            <a:endParaRPr lang="en-US" dirty="0"/>
          </a:p>
          <a:p>
            <a:pPr lvl="2"/>
            <a:r>
              <a:rPr lang="en-US" dirty="0"/>
              <a:t>The Office of the Secretary of</a:t>
            </a:r>
            <a:r>
              <a:rPr lang="en-US" baseline="0" dirty="0"/>
              <a:t> </a:t>
            </a:r>
            <a:r>
              <a:rPr lang="en-US" dirty="0"/>
              <a:t>Defense (Comptroller)</a:t>
            </a:r>
            <a:r>
              <a:rPr lang="en-US" baseline="0" dirty="0"/>
              <a:t> will forward the report to the OSD Deputy General Counsel (Fiscal) for a final determination concerning the occurrence of the ADA violation.</a:t>
            </a:r>
          </a:p>
          <a:p>
            <a:endParaRPr lang="en-US" baseline="0" dirty="0"/>
          </a:p>
          <a:p>
            <a:pPr lvl="1"/>
            <a:r>
              <a:rPr lang="en-US" baseline="0" dirty="0"/>
              <a:t> After that review, the report will be returned for final Department/Agency action.  </a:t>
            </a:r>
          </a:p>
          <a:p>
            <a:endParaRPr lang="en-US" baseline="0" dirty="0"/>
          </a:p>
          <a:p>
            <a:pPr lvl="1"/>
            <a:r>
              <a:rPr lang="en-US" baseline="0" dirty="0"/>
              <a:t> GAO database available at </a:t>
            </a:r>
            <a:r>
              <a:rPr lang="en-US" dirty="0" err="1">
                <a:hlinkClick r:id="rId3"/>
              </a:rPr>
              <a:t>Antideficiency</a:t>
            </a:r>
            <a:r>
              <a:rPr lang="en-US" dirty="0">
                <a:hlinkClick r:id="rId3"/>
              </a:rPr>
              <a:t> Act Resources | U.S. GAO</a:t>
            </a:r>
            <a:endParaRPr lang="en-US" baseline="0" dirty="0"/>
          </a:p>
        </p:txBody>
      </p:sp>
      <p:sp>
        <p:nvSpPr>
          <p:cNvPr id="4" name="Slide Number Placeholder 3"/>
          <p:cNvSpPr>
            <a:spLocks noGrp="1"/>
          </p:cNvSpPr>
          <p:nvPr>
            <p:ph type="sldNum" sz="quarter" idx="10"/>
          </p:nvPr>
        </p:nvSpPr>
        <p:spPr/>
        <p:txBody>
          <a:bodyPr/>
          <a:lstStyle/>
          <a:p>
            <a:fld id="{9F867835-5256-4A9C-A497-656AB895F6A6}" type="slidenum">
              <a:rPr lang="en-US" smtClean="0"/>
              <a:pPr/>
              <a:t>23</a:t>
            </a:fld>
            <a:endParaRPr lang="en-US"/>
          </a:p>
        </p:txBody>
      </p:sp>
    </p:spTree>
    <p:extLst>
      <p:ext uri="{BB962C8B-B14F-4D97-AF65-F5344CB8AC3E}">
        <p14:creationId xmlns:p14="http://schemas.microsoft.com/office/powerpoint/2010/main" val="35521780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Char char="•"/>
              <a:tabLst/>
              <a:defRPr/>
            </a:pPr>
            <a:r>
              <a:rPr lang="en-US" dirty="0"/>
              <a:t> Instructor Comments</a:t>
            </a:r>
          </a:p>
          <a:p>
            <a:endParaRPr lang="en-US" dirty="0"/>
          </a:p>
          <a:p>
            <a:pPr lvl="1"/>
            <a:r>
              <a:rPr lang="en-US" dirty="0"/>
              <a:t> Time</a:t>
            </a:r>
            <a:r>
              <a:rPr lang="en-US" baseline="0" dirty="0"/>
              <a:t>lines are critical to the ADA investigation process.  The preliminary review should focus on the potential violation, not on identifying responsible officials or recommending corrective action.</a:t>
            </a:r>
          </a:p>
          <a:p>
            <a:endParaRPr lang="en-US" baseline="0" dirty="0"/>
          </a:p>
          <a:p>
            <a:pPr lvl="1"/>
            <a:r>
              <a:rPr lang="en-US" baseline="0" dirty="0"/>
              <a:t> Uniquely, the investigation MUST specifically note who was responsible for the violation.  Remember, Congress wants to hold people accountable.  The ADA enforces the power of the purse.</a:t>
            </a:r>
            <a:endParaRPr lang="en-US" dirty="0"/>
          </a:p>
        </p:txBody>
      </p:sp>
      <p:sp>
        <p:nvSpPr>
          <p:cNvPr id="4" name="Slide Number Placeholder 3"/>
          <p:cNvSpPr>
            <a:spLocks noGrp="1"/>
          </p:cNvSpPr>
          <p:nvPr>
            <p:ph type="sldNum" sz="quarter" idx="10"/>
          </p:nvPr>
        </p:nvSpPr>
        <p:spPr/>
        <p:txBody>
          <a:bodyPr/>
          <a:lstStyle/>
          <a:p>
            <a:pPr>
              <a:defRPr/>
            </a:pPr>
            <a:fld id="{8FB1795B-183C-4F12-9565-E3244A8D1586}" type="slidenum">
              <a:rPr lang="en-US" smtClean="0"/>
              <a:pPr>
                <a:defRPr/>
              </a:pPr>
              <a:t>24</a:t>
            </a:fld>
            <a:endParaRPr lang="en-US" dirty="0"/>
          </a:p>
        </p:txBody>
      </p:sp>
    </p:spTree>
    <p:extLst>
      <p:ext uri="{BB962C8B-B14F-4D97-AF65-F5344CB8AC3E}">
        <p14:creationId xmlns:p14="http://schemas.microsoft.com/office/powerpoint/2010/main" val="23569306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ts val="0"/>
              </a:spcBef>
              <a:spcAft>
                <a:spcPct val="0"/>
              </a:spcAft>
              <a:buClrTx/>
              <a:buSzTx/>
              <a:tabLst/>
              <a:defRPr/>
            </a:pPr>
            <a:r>
              <a:rPr lang="en-US" baseline="0" dirty="0"/>
              <a:t> </a:t>
            </a:r>
            <a:r>
              <a:rPr lang="en-US" dirty="0"/>
              <a:t>Instructor Comments</a:t>
            </a:r>
          </a:p>
          <a:p>
            <a:pPr marL="457200" lvl="1" indent="0">
              <a:spcBef>
                <a:spcPts val="0"/>
              </a:spcBef>
            </a:pPr>
            <a:r>
              <a:rPr lang="en-US" sz="1000" b="1" baseline="0" dirty="0">
                <a:latin typeface="Comic Sans MS" pitchFamily="66" charset="0"/>
              </a:rPr>
              <a:t> </a:t>
            </a:r>
            <a:r>
              <a:rPr lang="en-US" sz="1000" b="1" dirty="0">
                <a:latin typeface="Comic Sans MS" pitchFamily="66" charset="0"/>
              </a:rPr>
              <a:t>Even though the ADA statute appears to limit liability to those who:  --“make/authorize</a:t>
            </a:r>
            <a:r>
              <a:rPr lang="en-US" sz="1000" b="1" u="sng" dirty="0">
                <a:latin typeface="Comic Sans MS" pitchFamily="66" charset="0"/>
              </a:rPr>
              <a:t> obligations</a:t>
            </a:r>
            <a:r>
              <a:rPr lang="en-US" sz="1000" b="1" dirty="0">
                <a:latin typeface="Comic Sans MS" pitchFamily="66" charset="0"/>
              </a:rPr>
              <a:t>” and those who</a:t>
            </a:r>
          </a:p>
          <a:p>
            <a:pPr marL="207679" indent="-207679">
              <a:buNone/>
            </a:pPr>
            <a:r>
              <a:rPr lang="en-US" sz="1000" b="1" dirty="0">
                <a:latin typeface="Comic Sans MS" pitchFamily="66" charset="0"/>
              </a:rPr>
              <a:t>  	</a:t>
            </a:r>
            <a:r>
              <a:rPr lang="en-US" sz="1000" b="1" baseline="0" dirty="0">
                <a:latin typeface="Comic Sans MS" pitchFamily="66" charset="0"/>
              </a:rPr>
              <a:t>      </a:t>
            </a:r>
            <a:r>
              <a:rPr lang="en-US" sz="1000" b="1" dirty="0">
                <a:latin typeface="Comic Sans MS" pitchFamily="66" charset="0"/>
              </a:rPr>
              <a:t>--“make/authorize </a:t>
            </a:r>
            <a:r>
              <a:rPr lang="en-US" sz="1000" b="1" u="sng" dirty="0">
                <a:latin typeface="Comic Sans MS" pitchFamily="66" charset="0"/>
              </a:rPr>
              <a:t>expenditures</a:t>
            </a:r>
            <a:r>
              <a:rPr lang="en-US" sz="1000" b="1" dirty="0">
                <a:latin typeface="Comic Sans MS" pitchFamily="66" charset="0"/>
              </a:rPr>
              <a:t>,” </a:t>
            </a:r>
          </a:p>
          <a:p>
            <a:pPr marL="207679" indent="-207679">
              <a:buNone/>
            </a:pPr>
            <a:r>
              <a:rPr lang="en-US" sz="1000" b="1" dirty="0">
                <a:latin typeface="Comic Sans MS" pitchFamily="66" charset="0"/>
              </a:rPr>
              <a:t>    </a:t>
            </a:r>
          </a:p>
          <a:p>
            <a:pPr marL="664879" lvl="1" indent="-207679"/>
            <a:r>
              <a:rPr lang="en-US" sz="1000" b="1" dirty="0">
                <a:latin typeface="Comic Sans MS" pitchFamily="66" charset="0"/>
              </a:rPr>
              <a:t>---DOD FMR implements the ADA and allows </a:t>
            </a:r>
            <a:r>
              <a:rPr lang="en-US" sz="1000" b="1" i="1" u="sng" dirty="0">
                <a:latin typeface="Comic Sans MS" pitchFamily="66" charset="0"/>
              </a:rPr>
              <a:t>commanders and other officers</a:t>
            </a:r>
            <a:r>
              <a:rPr lang="en-US" sz="1000" b="1" dirty="0">
                <a:latin typeface="Comic Sans MS" pitchFamily="66" charset="0"/>
              </a:rPr>
              <a:t> to also be liable for ADA violations.  The key to an ADA investigation is the investigator must find the individual(s) in the chain of command who is “responsible for that act or failure to take an action.”</a:t>
            </a:r>
          </a:p>
          <a:p>
            <a:endParaRPr lang="en-US" dirty="0"/>
          </a:p>
        </p:txBody>
      </p:sp>
      <p:sp>
        <p:nvSpPr>
          <p:cNvPr id="4" name="Slide Number Placeholder 3"/>
          <p:cNvSpPr>
            <a:spLocks noGrp="1"/>
          </p:cNvSpPr>
          <p:nvPr>
            <p:ph type="sldNum" sz="quarter" idx="10"/>
          </p:nvPr>
        </p:nvSpPr>
        <p:spPr/>
        <p:txBody>
          <a:bodyPr/>
          <a:lstStyle/>
          <a:p>
            <a:pPr>
              <a:defRPr/>
            </a:pPr>
            <a:fld id="{8FB1795B-183C-4F12-9565-E3244A8D1586}" type="slidenum">
              <a:rPr lang="en-US" smtClean="0"/>
              <a:pPr>
                <a:defRPr/>
              </a:pPr>
              <a:t>25</a:t>
            </a:fld>
            <a:endParaRPr lang="en-US" dirty="0"/>
          </a:p>
        </p:txBody>
      </p:sp>
    </p:spTree>
    <p:extLst>
      <p:ext uri="{BB962C8B-B14F-4D97-AF65-F5344CB8AC3E}">
        <p14:creationId xmlns:p14="http://schemas.microsoft.com/office/powerpoint/2010/main" val="31572206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a:xfrm>
            <a:off x="774700" y="217488"/>
            <a:ext cx="5159375" cy="2903537"/>
          </a:xfrm>
          <a:ln/>
        </p:spPr>
      </p:sp>
      <p:sp>
        <p:nvSpPr>
          <p:cNvPr id="154627" name="Rectangle 3"/>
          <p:cNvSpPr>
            <a:spLocks noGrp="1" noChangeArrowheads="1"/>
          </p:cNvSpPr>
          <p:nvPr>
            <p:ph type="body" idx="1"/>
          </p:nvPr>
        </p:nvSpPr>
        <p:spPr>
          <a:xfrm>
            <a:off x="467056" y="3503061"/>
            <a:ext cx="6152357" cy="5098571"/>
          </a:xfrm>
          <a:noFill/>
          <a:ln w="9525"/>
        </p:spPr>
        <p:txBody>
          <a:bodyPr/>
          <a:lstStyle/>
          <a:p>
            <a:pPr marL="0" marR="0" indent="0" algn="l" defTabSz="906510" rtl="0" eaLnBrk="0" fontAlgn="base" latinLnBrk="0" hangingPunct="0">
              <a:lnSpc>
                <a:spcPct val="100000"/>
              </a:lnSpc>
              <a:spcBef>
                <a:spcPct val="30000"/>
              </a:spcBef>
              <a:spcAft>
                <a:spcPct val="0"/>
              </a:spcAft>
              <a:buClrTx/>
              <a:buSzTx/>
              <a:buFontTx/>
              <a:buChar char="•"/>
              <a:tabLst/>
              <a:defRPr/>
            </a:pPr>
            <a:r>
              <a:rPr lang="en-US" sz="1600" dirty="0"/>
              <a:t> Instructor Comments</a:t>
            </a:r>
          </a:p>
          <a:p>
            <a:pPr defTabSz="906510"/>
            <a:endParaRPr lang="en-US" sz="1600" b="1" dirty="0">
              <a:latin typeface="Comic Sans MS" pitchFamily="66" charset="0"/>
            </a:endParaRPr>
          </a:p>
          <a:p>
            <a:pPr lvl="1" defTabSz="906510"/>
            <a:r>
              <a:rPr lang="en-US" sz="1600" b="1" dirty="0">
                <a:latin typeface="Comic Sans MS" pitchFamily="66" charset="0"/>
              </a:rPr>
              <a:t> Once</a:t>
            </a:r>
            <a:r>
              <a:rPr lang="en-US" sz="1600" b="1" baseline="0" dirty="0">
                <a:latin typeface="Comic Sans MS" pitchFamily="66" charset="0"/>
              </a:rPr>
              <a:t> the violation is verified and the investigation identifies the individuals responsible, notification letters are sent to GAO, Congress, and the President.  The letters specifically list those responsible for the ADA violation.</a:t>
            </a:r>
          </a:p>
          <a:p>
            <a:pPr defTabSz="906510"/>
            <a:endParaRPr lang="en-US" sz="1600" b="1" baseline="0" dirty="0">
              <a:latin typeface="Comic Sans MS" pitchFamily="66" charset="0"/>
            </a:endParaRPr>
          </a:p>
          <a:p>
            <a:pPr lvl="1" defTabSz="906510"/>
            <a:r>
              <a:rPr lang="en-US" sz="1600" b="1" baseline="0" dirty="0">
                <a:latin typeface="Comic Sans MS" pitchFamily="66" charset="0"/>
              </a:rPr>
              <a:t> GAO also publically posts information on all ADA violations on its website.</a:t>
            </a:r>
            <a:endParaRPr lang="en-US" sz="1600" b="1" dirty="0">
              <a:latin typeface="Comic Sans MS" pitchFamily="66" charset="0"/>
            </a:endParaRPr>
          </a:p>
        </p:txBody>
      </p:sp>
    </p:spTree>
    <p:extLst>
      <p:ext uri="{BB962C8B-B14F-4D97-AF65-F5344CB8AC3E}">
        <p14:creationId xmlns:p14="http://schemas.microsoft.com/office/powerpoint/2010/main" val="38486227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 Instructor Comments</a:t>
            </a:r>
          </a:p>
          <a:p>
            <a:endParaRPr lang="en-US" dirty="0"/>
          </a:p>
          <a:p>
            <a:pPr lvl="1"/>
            <a:r>
              <a:rPr lang="en-US" dirty="0"/>
              <a:t> Adverse Personnel Actions (31 U.S.C. §§ 1349(a), 1518).</a:t>
            </a:r>
          </a:p>
          <a:p>
            <a:endParaRPr lang="en-US" dirty="0"/>
          </a:p>
          <a:p>
            <a:pPr lvl="1"/>
            <a:r>
              <a:rPr lang="en-US" dirty="0"/>
              <a:t> Criminal Penalties (31 U.S.C. §§ 1350, 1519).</a:t>
            </a:r>
          </a:p>
          <a:p>
            <a:endParaRPr lang="en-US" dirty="0"/>
          </a:p>
          <a:p>
            <a:pPr lvl="1"/>
            <a:r>
              <a:rPr lang="en-US" dirty="0"/>
              <a:t> Generally, the responsible party or parties will be</a:t>
            </a:r>
            <a:r>
              <a:rPr lang="en-US" baseline="0" dirty="0"/>
              <a:t> the highest ranking official in the decision making process who had actual or constructive knowledge of precisely what actions were taken and the impropriety or questionable nature of such actions.</a:t>
            </a:r>
            <a:endParaRPr lang="en-US" dirty="0"/>
          </a:p>
          <a:p>
            <a:endParaRPr lang="en-US" dirty="0"/>
          </a:p>
        </p:txBody>
      </p:sp>
      <p:sp>
        <p:nvSpPr>
          <p:cNvPr id="4" name="Slide Number Placeholder 3"/>
          <p:cNvSpPr>
            <a:spLocks noGrp="1"/>
          </p:cNvSpPr>
          <p:nvPr>
            <p:ph type="sldNum" sz="quarter" idx="10"/>
          </p:nvPr>
        </p:nvSpPr>
        <p:spPr/>
        <p:txBody>
          <a:bodyPr/>
          <a:lstStyle/>
          <a:p>
            <a:fld id="{9F867835-5256-4A9C-A497-656AB895F6A6}" type="slidenum">
              <a:rPr lang="en-US" smtClean="0"/>
              <a:pPr/>
              <a:t>27</a:t>
            </a:fld>
            <a:endParaRPr lang="en-US"/>
          </a:p>
        </p:txBody>
      </p:sp>
    </p:spTree>
    <p:extLst>
      <p:ext uri="{BB962C8B-B14F-4D97-AF65-F5344CB8AC3E}">
        <p14:creationId xmlns:p14="http://schemas.microsoft.com/office/powerpoint/2010/main" val="42053735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FB1795B-183C-4F12-9565-E3244A8D1586}" type="slidenum">
              <a:rPr lang="en-US" smtClean="0"/>
              <a:pPr>
                <a:defRPr/>
              </a:pPr>
              <a:t>28</a:t>
            </a:fld>
            <a:endParaRPr lang="en-US" dirty="0"/>
          </a:p>
        </p:txBody>
      </p:sp>
    </p:spTree>
    <p:extLst>
      <p:ext uri="{BB962C8B-B14F-4D97-AF65-F5344CB8AC3E}">
        <p14:creationId xmlns:p14="http://schemas.microsoft.com/office/powerpoint/2010/main" val="14941976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FB1795B-183C-4F12-9565-E3244A8D1586}" type="slidenum">
              <a:rPr lang="en-US" smtClean="0"/>
              <a:pPr>
                <a:defRPr/>
              </a:pPr>
              <a:t>29</a:t>
            </a:fld>
            <a:endParaRPr lang="en-US" dirty="0"/>
          </a:p>
        </p:txBody>
      </p:sp>
    </p:spTree>
    <p:extLst>
      <p:ext uri="{BB962C8B-B14F-4D97-AF65-F5344CB8AC3E}">
        <p14:creationId xmlns:p14="http://schemas.microsoft.com/office/powerpoint/2010/main" val="1771737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867835-5256-4A9C-A497-656AB895F6A6}" type="slidenum">
              <a:rPr lang="en-US" smtClean="0"/>
              <a:pPr/>
              <a:t>3</a:t>
            </a:fld>
            <a:endParaRPr lang="en-US"/>
          </a:p>
        </p:txBody>
      </p:sp>
    </p:spTree>
    <p:extLst>
      <p:ext uri="{BB962C8B-B14F-4D97-AF65-F5344CB8AC3E}">
        <p14:creationId xmlns:p14="http://schemas.microsoft.com/office/powerpoint/2010/main" val="1118208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a:buNone/>
            </a:pPr>
            <a:r>
              <a:rPr lang="en-US" dirty="0"/>
              <a:t>Since</a:t>
            </a:r>
            <a:r>
              <a:rPr lang="en-US" baseline="0" dirty="0"/>
              <a:t> 2005, the GAO has been required to maintain all ADA violation reports on their website.  ADA violation reports are enormously helpful in advising commanders about the risks and potential consequences involved in violating fiscal rules.  </a:t>
            </a:r>
          </a:p>
          <a:p>
            <a:pPr>
              <a:buNone/>
            </a:pPr>
            <a:endParaRPr lang="en-US" baseline="0" dirty="0"/>
          </a:p>
          <a:p>
            <a:pPr>
              <a:buNone/>
            </a:pPr>
            <a:r>
              <a:rPr lang="en-US" baseline="0" dirty="0"/>
              <a:t>Judge advocates and civilian legal advisors should familiarize themselves with these reports and the GAO website at http://www.gao.gov, which offers appropriation law decisions and other useful information.</a:t>
            </a:r>
            <a:endParaRPr lang="en-US" dirty="0"/>
          </a:p>
        </p:txBody>
      </p:sp>
      <p:sp>
        <p:nvSpPr>
          <p:cNvPr id="4" name="Slide Number Placeholder 3"/>
          <p:cNvSpPr>
            <a:spLocks noGrp="1"/>
          </p:cNvSpPr>
          <p:nvPr>
            <p:ph type="sldNum" sz="quarter" idx="10"/>
          </p:nvPr>
        </p:nvSpPr>
        <p:spPr/>
        <p:txBody>
          <a:bodyPr/>
          <a:lstStyle/>
          <a:p>
            <a:pPr>
              <a:defRPr/>
            </a:pPr>
            <a:fld id="{8FB1795B-183C-4F12-9565-E3244A8D1586}" type="slidenum">
              <a:rPr lang="en-US" smtClean="0"/>
              <a:pPr>
                <a:defRPr/>
              </a:pPr>
              <a:t>30</a:t>
            </a:fld>
            <a:endParaRPr lang="en-US" dirty="0"/>
          </a:p>
        </p:txBody>
      </p:sp>
    </p:spTree>
    <p:extLst>
      <p:ext uri="{BB962C8B-B14F-4D97-AF65-F5344CB8AC3E}">
        <p14:creationId xmlns:p14="http://schemas.microsoft.com/office/powerpoint/2010/main" val="23994384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p:txBody>
          <a:bodyPr/>
          <a:lstStyle/>
          <a:p>
            <a:pPr>
              <a:defRPr/>
            </a:pPr>
            <a:fld id="{14EA5506-1D1F-4CFE-93CA-AE4276EF3DF6}" type="slidenum">
              <a:rPr lang="en-US" smtClean="0"/>
              <a:pPr>
                <a:defRPr/>
              </a:pPr>
              <a:t>31</a:t>
            </a:fld>
            <a:endParaRPr lang="en-US" dirty="0"/>
          </a:p>
        </p:txBody>
      </p:sp>
      <p:sp>
        <p:nvSpPr>
          <p:cNvPr id="71683" name="Rectangle 2"/>
          <p:cNvSpPr>
            <a:spLocks noGrp="1" noRot="1" noChangeAspect="1" noChangeArrowheads="1" noTextEdit="1"/>
          </p:cNvSpPr>
          <p:nvPr>
            <p:ph type="sldImg"/>
          </p:nvPr>
        </p:nvSpPr>
        <p:spPr>
          <a:xfrm>
            <a:off x="406400" y="696913"/>
            <a:ext cx="6197600" cy="3486150"/>
          </a:xfrm>
          <a:ln/>
        </p:spPr>
      </p:sp>
      <p:sp>
        <p:nvSpPr>
          <p:cNvPr id="71684" name="Rectangle 3"/>
          <p:cNvSpPr>
            <a:spLocks noGrp="1" noChangeArrowheads="1"/>
          </p:cNvSpPr>
          <p:nvPr>
            <p:ph type="body" idx="1"/>
          </p:nvPr>
        </p:nvSpPr>
        <p:spPr>
          <a:noFill/>
          <a:ln/>
        </p:spPr>
        <p:txBody>
          <a:bodyPr/>
          <a:lstStyle/>
          <a:p>
            <a:pPr eaLnBrk="1" hangingPunct="1">
              <a:buNone/>
            </a:pPr>
            <a:r>
              <a:rPr lang="en-US" b="1" dirty="0">
                <a:latin typeface="Arial" pitchFamily="34" charset="0"/>
                <a:cs typeface="Arial" pitchFamily="34" charset="0"/>
              </a:rPr>
              <a:t>Instruction Note:</a:t>
            </a:r>
          </a:p>
          <a:p>
            <a:pPr eaLnBrk="1" hangingPunct="1"/>
            <a:endParaRPr lang="en-US" b="1" dirty="0">
              <a:latin typeface="Arial" pitchFamily="34" charset="0"/>
              <a:cs typeface="Arial" pitchFamily="34" charset="0"/>
            </a:endParaRPr>
          </a:p>
          <a:p>
            <a:pPr eaLnBrk="1" hangingPunct="1">
              <a:buNone/>
            </a:pPr>
            <a:r>
              <a:rPr lang="en-US" b="1" dirty="0">
                <a:latin typeface="Arial" pitchFamily="34" charset="0"/>
                <a:cs typeface="Arial" pitchFamily="34" charset="0"/>
              </a:rPr>
              <a:t>Questions or comments about this briefing may be referred to the </a:t>
            </a:r>
            <a:r>
              <a:rPr lang="en-US" b="1" i="0" dirty="0">
                <a:solidFill>
                  <a:srgbClr val="212529"/>
                </a:solidFill>
                <a:effectLst/>
                <a:latin typeface="Franklin Gothic Book" panose="020B0503020102020204" pitchFamily="34" charset="0"/>
              </a:rPr>
              <a:t>Training Developments Directorate (TDD)</a:t>
            </a:r>
            <a:r>
              <a:rPr lang="en-US" b="1" baseline="0" dirty="0">
                <a:latin typeface="Arial" pitchFamily="34" charset="0"/>
                <a:cs typeface="Arial" pitchFamily="34" charset="0"/>
              </a:rPr>
              <a:t>, </a:t>
            </a:r>
            <a:r>
              <a:rPr lang="en-US" b="1" dirty="0">
                <a:latin typeface="Arial" pitchFamily="34" charset="0"/>
                <a:cs typeface="Arial" pitchFamily="34" charset="0"/>
              </a:rPr>
              <a:t>The Judge Advocate General’s Legal Center and School at https://tjaglcs.army.mil/Home/TJAGLCS-Support.</a:t>
            </a:r>
          </a:p>
          <a:p>
            <a:pPr eaLnBrk="1" hangingPunct="1"/>
            <a:endParaRPr lang="en-US" sz="900" dirty="0">
              <a:latin typeface="Arial" pitchFamily="34" charset="0"/>
              <a:cs typeface="Arial" pitchFamily="34" charset="0"/>
            </a:endParaRPr>
          </a:p>
        </p:txBody>
      </p:sp>
    </p:spTree>
    <p:extLst>
      <p:ext uri="{BB962C8B-B14F-4D97-AF65-F5344CB8AC3E}">
        <p14:creationId xmlns:p14="http://schemas.microsoft.com/office/powerpoint/2010/main" val="4102465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 Instructor Comments</a:t>
            </a:r>
          </a:p>
          <a:p>
            <a:pPr lvl="1"/>
            <a:r>
              <a:rPr lang="en-US" dirty="0"/>
              <a:t> These concepts are important since the </a:t>
            </a:r>
            <a:r>
              <a:rPr lang="en-US" dirty="0" err="1"/>
              <a:t>Antideficiency</a:t>
            </a:r>
            <a:r>
              <a:rPr lang="en-US" dirty="0"/>
              <a:t> Act</a:t>
            </a:r>
            <a:r>
              <a:rPr lang="en-US" baseline="0" dirty="0"/>
              <a:t> prohibits the expenditure of funds in excess of or in advance of an appropriation or an apportionment.</a:t>
            </a:r>
            <a:endParaRPr lang="en-US" dirty="0"/>
          </a:p>
          <a:p>
            <a:endParaRPr lang="en-US" b="1" dirty="0"/>
          </a:p>
          <a:p>
            <a:pPr lvl="1"/>
            <a:r>
              <a:rPr lang="en-US" b="1" dirty="0"/>
              <a:t> The Appropriations Process: </a:t>
            </a:r>
            <a:r>
              <a:rPr lang="en-US" sz="1200" kern="1200" baseline="0" dirty="0">
                <a:solidFill>
                  <a:schemeClr val="tx1"/>
                </a:solidFill>
                <a:latin typeface="+mn-lt"/>
                <a:ea typeface="+mn-ea"/>
                <a:cs typeface="+mn-cs"/>
              </a:rPr>
              <a:t>U.S. Constitution, Art. I, § 8, grants Congress the power to “. . . lay and collect Taxes, Duties, Imports, and Excises, to pay the Debts and provide for the common Defense and general Welfare of the United States . . . .” U.S. Constitution, Art. I, § 9, provides that “[N]o Money shall be drawn from the Treasury but in Consequence of an Appropriation made by Law.”</a:t>
            </a:r>
          </a:p>
          <a:p>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t>Apportionment:</a:t>
            </a:r>
            <a:r>
              <a:rPr lang="en-US" b="1" baseline="0" dirty="0"/>
              <a:t> </a:t>
            </a:r>
            <a:r>
              <a:rPr lang="en-US" b="0" i="1" baseline="0" dirty="0"/>
              <a:t>See </a:t>
            </a:r>
            <a:r>
              <a:rPr lang="en-US" sz="1200" kern="1200" baseline="0" dirty="0">
                <a:solidFill>
                  <a:schemeClr val="tx1"/>
                </a:solidFill>
                <a:latin typeface="+mn-lt"/>
                <a:ea typeface="+mn-ea"/>
                <a:cs typeface="+mn-cs"/>
              </a:rPr>
              <a:t>31 U.S.C. § 1512.</a:t>
            </a:r>
          </a:p>
          <a:p>
            <a:endParaRPr lang="en-US" dirty="0"/>
          </a:p>
          <a:p>
            <a:pPr lvl="1"/>
            <a:r>
              <a:rPr lang="en-US" b="1" dirty="0"/>
              <a:t> Fiscal Year: </a:t>
            </a:r>
            <a:r>
              <a:rPr lang="en-US" sz="1200" kern="1200" baseline="0" dirty="0">
                <a:solidFill>
                  <a:schemeClr val="tx1"/>
                </a:solidFill>
                <a:latin typeface="+mn-lt"/>
                <a:ea typeface="+mn-ea"/>
                <a:cs typeface="+mn-cs"/>
              </a:rPr>
              <a:t>In 1974, Congress mandated the fiscal year run from 1 October to 30 September beginning in 1977. 31 U.S.C. § 1102.</a:t>
            </a:r>
            <a:endParaRPr lang="en-US" b="1" dirty="0"/>
          </a:p>
          <a:p>
            <a:endParaRPr lang="en-US" dirty="0"/>
          </a:p>
        </p:txBody>
      </p:sp>
      <p:sp>
        <p:nvSpPr>
          <p:cNvPr id="4" name="Slide Number Placeholder 3"/>
          <p:cNvSpPr>
            <a:spLocks noGrp="1"/>
          </p:cNvSpPr>
          <p:nvPr>
            <p:ph type="sldNum" sz="quarter" idx="10"/>
          </p:nvPr>
        </p:nvSpPr>
        <p:spPr/>
        <p:txBody>
          <a:bodyPr/>
          <a:lstStyle/>
          <a:p>
            <a:fld id="{9F867835-5256-4A9C-A497-656AB895F6A6}" type="slidenum">
              <a:rPr lang="en-US" smtClean="0"/>
              <a:pPr/>
              <a:t>4</a:t>
            </a:fld>
            <a:endParaRPr lang="en-US"/>
          </a:p>
        </p:txBody>
      </p:sp>
    </p:spTree>
    <p:extLst>
      <p:ext uri="{BB962C8B-B14F-4D97-AF65-F5344CB8AC3E}">
        <p14:creationId xmlns:p14="http://schemas.microsoft.com/office/powerpoint/2010/main" val="3954010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tabLst/>
              <a:defRPr/>
            </a:pPr>
            <a:r>
              <a:rPr lang="en-US" dirty="0"/>
              <a:t> Instructor Comments</a:t>
            </a:r>
          </a:p>
          <a:p>
            <a:pPr marL="457200" marR="0" lvl="1" indent="0" algn="l" defTabSz="914400" rtl="0" eaLnBrk="1" fontAlgn="auto" latinLnBrk="0" hangingPunct="1">
              <a:lnSpc>
                <a:spcPct val="100000"/>
              </a:lnSpc>
              <a:spcBef>
                <a:spcPts val="0"/>
              </a:spcBef>
              <a:spcAft>
                <a:spcPts val="0"/>
              </a:spcAft>
              <a:buClrTx/>
              <a:buSzTx/>
              <a:tabLst/>
              <a:defRPr/>
            </a:pPr>
            <a:r>
              <a:rPr lang="en-US" dirty="0"/>
              <a:t> If a formal subdivision</a:t>
            </a:r>
            <a:r>
              <a:rPr lang="en-US" baseline="0" dirty="0"/>
              <a:t> is exceeded, it is considered a “per se” Anti Deficiency Act violation.  Exceeding an informal subdivision of funds will only violate the Anti Deficiency Act if the next higher formal subdivision of funds is exceeded.</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a:p>
          <a:p>
            <a:pPr marL="457200" marR="0" lvl="1" indent="0" algn="l" defTabSz="914400" rtl="0" eaLnBrk="1" fontAlgn="auto" latinLnBrk="0" hangingPunct="1">
              <a:lnSpc>
                <a:spcPct val="100000"/>
              </a:lnSpc>
              <a:spcBef>
                <a:spcPts val="0"/>
              </a:spcBef>
              <a:spcAft>
                <a:spcPts val="0"/>
              </a:spcAft>
              <a:buClrTx/>
              <a:buSzTx/>
              <a:tabLst/>
              <a:defRPr/>
            </a:pPr>
            <a:r>
              <a:rPr lang="en-US" b="1" dirty="0"/>
              <a:t> Formal Subdivision: </a:t>
            </a:r>
            <a:r>
              <a:rPr lang="en-US" b="0" i="1" dirty="0"/>
              <a:t>See </a:t>
            </a:r>
            <a:r>
              <a:rPr lang="en-US" sz="1200" kern="1200" baseline="0" dirty="0">
                <a:solidFill>
                  <a:schemeClr val="tx1"/>
                </a:solidFill>
                <a:latin typeface="+mn-lt"/>
                <a:ea typeface="+mn-ea"/>
                <a:cs typeface="+mn-cs"/>
              </a:rPr>
              <a:t>31 U.S.C. § 1514.</a:t>
            </a:r>
            <a:endParaRPr lang="en-US" b="1" dirty="0"/>
          </a:p>
          <a:p>
            <a:endParaRPr lang="en-US" b="1" dirty="0"/>
          </a:p>
          <a:p>
            <a:pPr lvl="1"/>
            <a:r>
              <a:rPr lang="en-US" b="1" dirty="0"/>
              <a:t> Informal Subdivision:</a:t>
            </a:r>
          </a:p>
          <a:p>
            <a:pPr lvl="1"/>
            <a:endParaRPr lang="en-US" b="1" dirty="0"/>
          </a:p>
          <a:p>
            <a:pPr lvl="1"/>
            <a:r>
              <a:rPr lang="en-US" b="1" dirty="0"/>
              <a:t> Period of Availability: </a:t>
            </a:r>
            <a:r>
              <a:rPr lang="en-US" b="0" i="1" dirty="0"/>
              <a:t>See</a:t>
            </a:r>
            <a:r>
              <a:rPr lang="en-US" b="0" i="0" dirty="0"/>
              <a:t> </a:t>
            </a:r>
            <a:r>
              <a:rPr lang="en-US" sz="1200" kern="1200" baseline="0" dirty="0">
                <a:solidFill>
                  <a:schemeClr val="tx1"/>
                </a:solidFill>
                <a:latin typeface="+mn-lt"/>
                <a:ea typeface="+mn-ea"/>
                <a:cs typeface="+mn-cs"/>
              </a:rPr>
              <a:t>Government Accountability Office (GAO), A Glossary of Terms Used in the Budget Process, GAO-05-734SP, 23 (Fifth Edition, September 2005).</a:t>
            </a:r>
            <a:endParaRPr lang="en-US" b="1" dirty="0"/>
          </a:p>
          <a:p>
            <a:endParaRPr lang="en-US" b="1" dirty="0"/>
          </a:p>
          <a:p>
            <a:endParaRPr lang="pt-BR" sz="1200" b="1" kern="1200" baseline="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F867835-5256-4A9C-A497-656AB895F6A6}" type="slidenum">
              <a:rPr lang="en-US" smtClean="0"/>
              <a:pPr/>
              <a:t>5</a:t>
            </a:fld>
            <a:endParaRPr lang="en-US"/>
          </a:p>
        </p:txBody>
      </p:sp>
    </p:spTree>
    <p:extLst>
      <p:ext uri="{BB962C8B-B14F-4D97-AF65-F5344CB8AC3E}">
        <p14:creationId xmlns:p14="http://schemas.microsoft.com/office/powerpoint/2010/main" val="4173894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tabLst/>
              <a:defRPr/>
            </a:pPr>
            <a:r>
              <a:rPr lang="en-US" dirty="0"/>
              <a:t> Instructor Comments</a:t>
            </a:r>
          </a:p>
          <a:p>
            <a:pPr marL="457200" marR="0" lvl="1" indent="0" algn="l" defTabSz="914400" rtl="0" eaLnBrk="1" fontAlgn="auto" latinLnBrk="0" hangingPunct="1">
              <a:lnSpc>
                <a:spcPct val="100000"/>
              </a:lnSpc>
              <a:spcBef>
                <a:spcPts val="0"/>
              </a:spcBef>
              <a:spcAft>
                <a:spcPts val="0"/>
              </a:spcAft>
              <a:buClrTx/>
              <a:buSzTx/>
              <a:tabLst/>
              <a:defRPr/>
            </a:pPr>
            <a:r>
              <a:rPr lang="en-US" baseline="0" dirty="0"/>
              <a:t> </a:t>
            </a:r>
            <a:r>
              <a:rPr lang="en-US" dirty="0"/>
              <a:t>These terms are important because the Anti Deficiency Act is the enforcement</a:t>
            </a:r>
            <a:r>
              <a:rPr lang="en-US" baseline="0" dirty="0"/>
              <a:t> mechanism for violations of fiscal law rules.  In order to identify fiscal law violations, practitioners must be familiar with fiscal terms of art.</a:t>
            </a:r>
            <a:endParaRPr lang="en-US" dirty="0"/>
          </a:p>
          <a:p>
            <a:pPr marL="0" marR="0" indent="0" algn="l" defTabSz="914400" rtl="0" eaLnBrk="1" fontAlgn="auto" latinLnBrk="0" hangingPunct="1">
              <a:lnSpc>
                <a:spcPct val="100000"/>
              </a:lnSpc>
              <a:spcBef>
                <a:spcPts val="0"/>
              </a:spcBef>
              <a:spcAft>
                <a:spcPts val="0"/>
              </a:spcAft>
              <a:buClrTx/>
              <a:buSzTx/>
              <a:tabLst/>
              <a:defRPr/>
            </a:pPr>
            <a:endParaRPr lang="en-US" b="1" dirty="0"/>
          </a:p>
          <a:p>
            <a:pPr marL="457200" marR="0" lvl="1" indent="0" algn="l" defTabSz="914400" rtl="0" eaLnBrk="1" fontAlgn="auto" latinLnBrk="0" hangingPunct="1">
              <a:lnSpc>
                <a:spcPct val="100000"/>
              </a:lnSpc>
              <a:spcBef>
                <a:spcPts val="0"/>
              </a:spcBef>
              <a:spcAft>
                <a:spcPts val="0"/>
              </a:spcAft>
              <a:buClrTx/>
              <a:buSzTx/>
              <a:tabLst/>
              <a:defRPr/>
            </a:pPr>
            <a:r>
              <a:rPr lang="en-US" b="1" dirty="0"/>
              <a:t> Commitment: </a:t>
            </a:r>
            <a:r>
              <a:rPr lang="en-US" b="0" i="1" dirty="0"/>
              <a:t>See</a:t>
            </a:r>
            <a:r>
              <a:rPr lang="en-US" b="0" i="0" dirty="0"/>
              <a:t> </a:t>
            </a:r>
            <a:r>
              <a:rPr lang="en-US" sz="1200" kern="1200" baseline="0" dirty="0">
                <a:solidFill>
                  <a:schemeClr val="tx1"/>
                </a:solidFill>
                <a:latin typeface="+mn-lt"/>
                <a:ea typeface="+mn-ea"/>
                <a:cs typeface="+mn-cs"/>
              </a:rPr>
              <a:t>Government Accountability Office (GAO), A Glossary of Terms Used in the Budget Process, GAO-05-734SP, 32 (Fifth Edition, September 2005) </a:t>
            </a:r>
            <a:r>
              <a:rPr lang="en-US" b="0" i="1" dirty="0"/>
              <a:t>and</a:t>
            </a:r>
            <a:r>
              <a:rPr lang="en-US" b="0" i="1" baseline="0" dirty="0"/>
              <a:t> </a:t>
            </a:r>
            <a:r>
              <a:rPr lang="en-US" sz="1200" kern="1200" baseline="0" dirty="0">
                <a:solidFill>
                  <a:schemeClr val="tx1"/>
                </a:solidFill>
                <a:latin typeface="+mn-lt"/>
                <a:ea typeface="+mn-ea"/>
                <a:cs typeface="+mn-cs"/>
              </a:rPr>
              <a:t>DOD Financial Management Regulation, Vol. </a:t>
            </a:r>
            <a:r>
              <a:rPr lang="pt-BR" sz="1200" kern="1200" baseline="0" dirty="0">
                <a:solidFill>
                  <a:schemeClr val="tx1"/>
                </a:solidFill>
                <a:latin typeface="+mn-lt"/>
                <a:ea typeface="+mn-ea"/>
                <a:cs typeface="+mn-cs"/>
              </a:rPr>
              <a:t>3, Ch. 15, para. 150203.</a:t>
            </a:r>
            <a:endParaRPr lang="en-US" b="1"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t>Obligation: </a:t>
            </a:r>
            <a:r>
              <a:rPr lang="en-US" b="0" i="1" dirty="0"/>
              <a:t>See </a:t>
            </a:r>
            <a:r>
              <a:rPr lang="en-US" sz="1200" kern="1200" baseline="0" dirty="0">
                <a:solidFill>
                  <a:schemeClr val="tx1"/>
                </a:solidFill>
                <a:latin typeface="+mn-lt"/>
                <a:ea typeface="+mn-ea"/>
                <a:cs typeface="+mn-cs"/>
              </a:rPr>
              <a:t>DoD Finanical Management Regulation, Glossary, p. xvii.</a:t>
            </a:r>
          </a:p>
          <a:p>
            <a:endParaRPr lang="en-US" dirty="0"/>
          </a:p>
          <a:p>
            <a:pPr lvl="1"/>
            <a:r>
              <a:rPr lang="en-US" b="1" dirty="0"/>
              <a:t> Voluntary Services:  </a:t>
            </a:r>
            <a:r>
              <a:rPr lang="en-US" sz="1200" i="1" kern="1200" baseline="0" dirty="0">
                <a:solidFill>
                  <a:schemeClr val="tx1"/>
                </a:solidFill>
                <a:latin typeface="+mn-lt"/>
                <a:ea typeface="+mn-ea"/>
                <a:cs typeface="+mn-cs"/>
              </a:rPr>
              <a:t>See </a:t>
            </a:r>
            <a:r>
              <a:rPr lang="en-US" sz="1200" i="0" kern="1200" baseline="0" dirty="0">
                <a:solidFill>
                  <a:schemeClr val="tx1"/>
                </a:solidFill>
                <a:latin typeface="+mn-lt"/>
                <a:ea typeface="+mn-ea"/>
                <a:cs typeface="+mn-cs"/>
              </a:rPr>
              <a:t>31 U.S.C. § 1342.</a:t>
            </a:r>
          </a:p>
          <a:p>
            <a:pPr lvl="2">
              <a:buFont typeface="Arial" pitchFamily="34" charset="0"/>
              <a:buChar char="•"/>
            </a:pPr>
            <a:r>
              <a:rPr lang="en-US" sz="1200" b="0" i="0" kern="1200" baseline="0" dirty="0">
                <a:solidFill>
                  <a:schemeClr val="tx1"/>
                </a:solidFill>
                <a:latin typeface="+mn-lt"/>
                <a:ea typeface="+mn-ea"/>
                <a:cs typeface="+mn-cs"/>
              </a:rPr>
              <a:t> Examples of Voluntary Services include:</a:t>
            </a:r>
          </a:p>
          <a:p>
            <a:pPr lvl="3">
              <a:buFont typeface="Arial" pitchFamily="34" charset="0"/>
              <a:buChar char="•"/>
            </a:pPr>
            <a:r>
              <a:rPr lang="en-US" b="0" i="0" kern="1200" baseline="0" dirty="0">
                <a:solidFill>
                  <a:schemeClr val="tx1"/>
                </a:solidFill>
                <a:latin typeface="+mn-lt"/>
                <a:ea typeface="+mn-ea"/>
                <a:cs typeface="+mn-cs"/>
              </a:rPr>
              <a:t> Soldiers/Families coming in on off-duty hours to paint or do other maintenance.</a:t>
            </a:r>
          </a:p>
          <a:p>
            <a:pPr lvl="3">
              <a:buFont typeface="Arial" pitchFamily="34" charset="0"/>
              <a:buChar char="•"/>
            </a:pPr>
            <a:r>
              <a:rPr lang="en-US" b="0" i="0" kern="1200" baseline="0" dirty="0">
                <a:solidFill>
                  <a:schemeClr val="tx1"/>
                </a:solidFill>
                <a:latin typeface="+mn-lt"/>
                <a:ea typeface="+mn-ea"/>
                <a:cs typeface="+mn-cs"/>
              </a:rPr>
              <a:t> Civilian employees working extra hours on the weekends without being compensated.</a:t>
            </a:r>
          </a:p>
          <a:p>
            <a:pPr lvl="1">
              <a:buFont typeface="Arial" pitchFamily="34" charset="0"/>
              <a:buChar char="•"/>
            </a:pPr>
            <a:endParaRPr lang="en-US" b="0" i="0" dirty="0"/>
          </a:p>
        </p:txBody>
      </p:sp>
      <p:sp>
        <p:nvSpPr>
          <p:cNvPr id="4" name="Slide Number Placeholder 3"/>
          <p:cNvSpPr>
            <a:spLocks noGrp="1"/>
          </p:cNvSpPr>
          <p:nvPr>
            <p:ph type="sldNum" sz="quarter" idx="10"/>
          </p:nvPr>
        </p:nvSpPr>
        <p:spPr/>
        <p:txBody>
          <a:bodyPr/>
          <a:lstStyle/>
          <a:p>
            <a:fld id="{9F867835-5256-4A9C-A497-656AB895F6A6}" type="slidenum">
              <a:rPr lang="en-US" smtClean="0"/>
              <a:pPr/>
              <a:t>6</a:t>
            </a:fld>
            <a:endParaRPr lang="en-US" dirty="0"/>
          </a:p>
        </p:txBody>
      </p:sp>
    </p:spTree>
    <p:extLst>
      <p:ext uri="{BB962C8B-B14F-4D97-AF65-F5344CB8AC3E}">
        <p14:creationId xmlns:p14="http://schemas.microsoft.com/office/powerpoint/2010/main" val="1137278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Char char="•"/>
              <a:tabLst/>
              <a:defRPr/>
            </a:pPr>
            <a:r>
              <a:rPr lang="en-US" dirty="0"/>
              <a:t> Instructor Comments</a:t>
            </a:r>
          </a:p>
          <a:p>
            <a:endParaRPr lang="en-US" dirty="0"/>
          </a:p>
          <a:p>
            <a:pPr lvl="1"/>
            <a:r>
              <a:rPr lang="en-US" dirty="0"/>
              <a:t> The Antideficiency Act</a:t>
            </a:r>
            <a:r>
              <a:rPr lang="en-US" baseline="0" dirty="0"/>
              <a:t> is actually a series of statutes born out of l</a:t>
            </a:r>
            <a:r>
              <a:rPr lang="en-US" sz="1000" kern="1200" dirty="0">
                <a:solidFill>
                  <a:schemeClr val="tx1"/>
                </a:solidFill>
                <a:latin typeface="Times New Roman" pitchFamily="18" charset="0"/>
                <a:ea typeface="+mn-ea"/>
                <a:cs typeface="+mn-cs"/>
              </a:rPr>
              <a:t>egislative</a:t>
            </a:r>
            <a:r>
              <a:rPr lang="en-US" sz="1000" kern="1200" baseline="0" dirty="0">
                <a:solidFill>
                  <a:schemeClr val="tx1"/>
                </a:solidFill>
                <a:latin typeface="Times New Roman" pitchFamily="18" charset="0"/>
                <a:ea typeface="+mn-ea"/>
                <a:cs typeface="+mn-cs"/>
              </a:rPr>
              <a:t> frustration over executive branch fiscal abuses: spending in excess of appropriations—combining appropriations/types of money—incurring debts without notification to  Congress.</a:t>
            </a:r>
            <a:endParaRPr lang="en-US" sz="1000" kern="1200" dirty="0">
              <a:solidFill>
                <a:schemeClr val="tx1"/>
              </a:solidFill>
              <a:latin typeface="Times New Roman" pitchFamily="18" charset="0"/>
              <a:ea typeface="+mn-ea"/>
              <a:cs typeface="+mn-cs"/>
            </a:endParaRPr>
          </a:p>
          <a:p>
            <a:endParaRPr lang="en-US" sz="1000" kern="1200" dirty="0">
              <a:solidFill>
                <a:schemeClr val="tx1"/>
              </a:solidFill>
              <a:latin typeface="Times New Roman" pitchFamily="18" charset="0"/>
              <a:ea typeface="+mn-ea"/>
              <a:cs typeface="+mn-cs"/>
            </a:endParaRPr>
          </a:p>
          <a:p>
            <a:pPr lvl="1"/>
            <a:r>
              <a:rPr lang="en-US" sz="1000" kern="1200" dirty="0">
                <a:solidFill>
                  <a:schemeClr val="tx1"/>
                </a:solidFill>
                <a:latin typeface="Times New Roman" pitchFamily="18" charset="0"/>
                <a:ea typeface="+mn-ea"/>
                <a:cs typeface="+mn-cs"/>
              </a:rPr>
              <a:t> In</a:t>
            </a:r>
            <a:r>
              <a:rPr lang="en-US" sz="1000" kern="1200" baseline="0" dirty="0">
                <a:solidFill>
                  <a:schemeClr val="tx1"/>
                </a:solidFill>
                <a:latin typeface="Times New Roman" pitchFamily="18" charset="0"/>
                <a:ea typeface="+mn-ea"/>
                <a:cs typeface="+mn-cs"/>
              </a:rPr>
              <a:t> 1</a:t>
            </a:r>
            <a:r>
              <a:rPr lang="en-US" sz="1000" kern="1200" dirty="0">
                <a:solidFill>
                  <a:schemeClr val="tx1"/>
                </a:solidFill>
                <a:latin typeface="Times New Roman" pitchFamily="18" charset="0"/>
                <a:ea typeface="+mn-ea"/>
                <a:cs typeface="+mn-cs"/>
              </a:rPr>
              <a:t>879 Congress was taken aback by a request from Postmaster General David </a:t>
            </a:r>
            <a:r>
              <a:rPr lang="en-US" sz="1000" kern="1200" dirty="0" err="1">
                <a:solidFill>
                  <a:schemeClr val="tx1"/>
                </a:solidFill>
                <a:latin typeface="Times New Roman" pitchFamily="18" charset="0"/>
                <a:ea typeface="+mn-ea"/>
                <a:cs typeface="+mn-cs"/>
              </a:rPr>
              <a:t>McKendree</a:t>
            </a:r>
            <a:r>
              <a:rPr lang="en-US" sz="1000" kern="1200" dirty="0">
                <a:solidFill>
                  <a:schemeClr val="tx1"/>
                </a:solidFill>
                <a:latin typeface="Times New Roman" pitchFamily="18" charset="0"/>
                <a:ea typeface="+mn-ea"/>
                <a:cs typeface="+mn-cs"/>
              </a:rPr>
              <a:t> Key for a deficiency appropriation equal to 34 percent over the amount that had previously been requested and appropriated.  When Congress objected that the Post Office had already been fully funded, the Postmaster replied that he would not break the law by spending money that had not been appropriated. Instead, he would simply shut down the mail service. Congress quickly appropriated the additional funds.</a:t>
            </a:r>
          </a:p>
          <a:p>
            <a:endParaRPr lang="en-US" sz="1000" kern="1200" dirty="0">
              <a:solidFill>
                <a:schemeClr val="tx1"/>
              </a:solidFill>
              <a:latin typeface="Times New Roman" pitchFamily="18" charset="0"/>
              <a:ea typeface="+mn-ea"/>
              <a:cs typeface="+mn-cs"/>
            </a:endParaRPr>
          </a:p>
          <a:p>
            <a:pPr lvl="1"/>
            <a:r>
              <a:rPr lang="en-US" sz="1000" kern="1200" dirty="0">
                <a:solidFill>
                  <a:schemeClr val="tx1"/>
                </a:solidFill>
                <a:latin typeface="Times New Roman" pitchFamily="18" charset="0"/>
                <a:ea typeface="+mn-ea"/>
                <a:cs typeface="+mn-cs"/>
              </a:rPr>
              <a:t> Early Congressional attempts to put an end to these abusive fiscal practices were stymied by the advent of the Civil War.  President Lincoln authorized the expenditure of two million dollars that had not been appropriated for “military and naval measures necessary for the defense and support of the government.”   Rather than chastise the President, Congress responded by ratifying his actions.  In addition they provided Lincoln with more spending flexibility in order to support the needs of the war effort. </a:t>
            </a:r>
          </a:p>
          <a:p>
            <a:pPr lvl="1"/>
            <a:endParaRPr lang="en-US" sz="1000" kern="1200" dirty="0">
              <a:solidFill>
                <a:schemeClr val="tx1"/>
              </a:solidFill>
              <a:latin typeface="Times New Roman" pitchFamily="18" charset="0"/>
              <a:ea typeface="+mn-ea"/>
              <a:cs typeface="+mn-cs"/>
            </a:endParaRPr>
          </a:p>
          <a:p>
            <a:pPr lvl="1"/>
            <a:r>
              <a:rPr lang="en-US" sz="1000" kern="1200" dirty="0">
                <a:solidFill>
                  <a:schemeClr val="tx1"/>
                </a:solidFill>
                <a:latin typeface="Times New Roman" pitchFamily="18" charset="0"/>
                <a:ea typeface="+mn-ea"/>
                <a:cs typeface="+mn-cs"/>
              </a:rPr>
              <a:t> Following the war, in 1868 and 1870, Congress reasserted its prerogatives.  The Congress attempted to control government spending by prohibiting the transfer of appropriated funds from one account to another;  forbidding the expenditure of funds in excess of the amount appropriated; and proscribing contracts for future payments in excess of appropriations.  These statutes later became the basis for the </a:t>
            </a:r>
            <a:r>
              <a:rPr lang="en-US" sz="1000" kern="1200" dirty="0" err="1">
                <a:solidFill>
                  <a:schemeClr val="tx1"/>
                </a:solidFill>
                <a:latin typeface="Times New Roman" pitchFamily="18" charset="0"/>
                <a:ea typeface="+mn-ea"/>
                <a:cs typeface="+mn-cs"/>
              </a:rPr>
              <a:t>Antideficiency</a:t>
            </a:r>
            <a:r>
              <a:rPr lang="en-US" sz="1000" kern="1200" dirty="0">
                <a:solidFill>
                  <a:schemeClr val="tx1"/>
                </a:solidFill>
                <a:latin typeface="Times New Roman" pitchFamily="18" charset="0"/>
                <a:ea typeface="+mn-ea"/>
                <a:cs typeface="+mn-cs"/>
              </a:rPr>
              <a:t> Act. </a:t>
            </a:r>
            <a:endParaRPr lang="en-US" dirty="0"/>
          </a:p>
        </p:txBody>
      </p:sp>
      <p:sp>
        <p:nvSpPr>
          <p:cNvPr id="4" name="Slide Number Placeholder 3"/>
          <p:cNvSpPr>
            <a:spLocks noGrp="1"/>
          </p:cNvSpPr>
          <p:nvPr>
            <p:ph type="sldNum" sz="quarter" idx="10"/>
          </p:nvPr>
        </p:nvSpPr>
        <p:spPr/>
        <p:txBody>
          <a:bodyPr/>
          <a:lstStyle/>
          <a:p>
            <a:pPr>
              <a:defRPr/>
            </a:pPr>
            <a:fld id="{8FB1795B-183C-4F12-9565-E3244A8D1586}" type="slidenum">
              <a:rPr lang="en-US" smtClean="0"/>
              <a:pPr>
                <a:defRPr/>
              </a:pPr>
              <a:t>7</a:t>
            </a:fld>
            <a:endParaRPr lang="en-US" dirty="0"/>
          </a:p>
        </p:txBody>
      </p:sp>
    </p:spTree>
    <p:extLst>
      <p:ext uri="{BB962C8B-B14F-4D97-AF65-F5344CB8AC3E}">
        <p14:creationId xmlns:p14="http://schemas.microsoft.com/office/powerpoint/2010/main" val="426832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373188" y="217488"/>
            <a:ext cx="4344987" cy="2444750"/>
          </a:xfrm>
          <a:ln/>
        </p:spPr>
      </p:sp>
      <p:sp>
        <p:nvSpPr>
          <p:cNvPr id="107523" name="Rectangle 3"/>
          <p:cNvSpPr>
            <a:spLocks noGrp="1" noChangeArrowheads="1"/>
          </p:cNvSpPr>
          <p:nvPr>
            <p:ph type="body" idx="1"/>
          </p:nvPr>
        </p:nvSpPr>
        <p:spPr>
          <a:xfrm>
            <a:off x="372732" y="3121858"/>
            <a:ext cx="5702035" cy="5481310"/>
          </a:xfrm>
          <a:noFill/>
          <a:ln w="9525"/>
        </p:spPr>
        <p:txBody>
          <a:bodyPr/>
          <a:lstStyle/>
          <a:p>
            <a:pPr marL="205722" indent="0">
              <a:spcBef>
                <a:spcPts val="0"/>
              </a:spcBef>
            </a:pPr>
            <a:r>
              <a:rPr lang="en-US" sz="1400" dirty="0"/>
              <a:t> Instructor Comments</a:t>
            </a:r>
          </a:p>
          <a:p>
            <a:pPr marL="205722" indent="0">
              <a:spcBef>
                <a:spcPts val="0"/>
              </a:spcBef>
              <a:buNone/>
            </a:pPr>
            <a:endParaRPr lang="en-US" sz="1400" dirty="0"/>
          </a:p>
          <a:p>
            <a:pPr marL="662922" lvl="1" indent="0">
              <a:spcBef>
                <a:spcPts val="0"/>
              </a:spcBef>
            </a:pPr>
            <a:r>
              <a:rPr lang="en-US" sz="1400" dirty="0"/>
              <a:t> Congress</a:t>
            </a:r>
            <a:r>
              <a:rPr lang="en-US" sz="1400" baseline="0" dirty="0"/>
              <a:t> applies fiscal controls as money is disbursed.  There are three basic levels of fiscal control:  controls at appropriations (can’t spend in excess or in advance of appropriations), controls at apportionment (can’t spend in excess of apportionment) , and controls at the formal subdivision of funds (cannot exceed a formal subdivision of funds).</a:t>
            </a:r>
            <a:endParaRPr lang="en-US" sz="1400" dirty="0"/>
          </a:p>
          <a:p>
            <a:pPr marL="205722" indent="0">
              <a:spcBef>
                <a:spcPts val="0"/>
              </a:spcBef>
            </a:pPr>
            <a:endParaRPr lang="en-US" sz="1400" dirty="0"/>
          </a:p>
          <a:p>
            <a:pPr marL="662922" lvl="1" indent="0">
              <a:spcBef>
                <a:spcPts val="0"/>
              </a:spcBef>
            </a:pPr>
            <a:r>
              <a:rPr lang="en-US" sz="1400" dirty="0"/>
              <a:t> So Congress passes an appropriation act that appropriates</a:t>
            </a:r>
            <a:r>
              <a:rPr lang="en-US" sz="1400" baseline="0" dirty="0"/>
              <a:t> a certain amount of funds to the Office of Management and Budget (OMB).  The OMB makes an apportionment (or plan on how to spend the resources) and sends it down to the </a:t>
            </a:r>
            <a:r>
              <a:rPr lang="en-US" sz="1400" baseline="0" dirty="0" err="1"/>
              <a:t>DoD</a:t>
            </a:r>
            <a:r>
              <a:rPr lang="en-US" sz="1400" baseline="0" dirty="0"/>
              <a:t> Comptroller.  The </a:t>
            </a:r>
            <a:r>
              <a:rPr lang="en-US" sz="1400" baseline="0" dirty="0" err="1"/>
              <a:t>DoD</a:t>
            </a:r>
            <a:r>
              <a:rPr lang="en-US" sz="1400" baseline="0" dirty="0"/>
              <a:t> Comptroller, in allocates funds to each of the services according to the guidance from both Congress and the OMB.  </a:t>
            </a:r>
            <a:endParaRPr lang="en-US" sz="1400" dirty="0"/>
          </a:p>
        </p:txBody>
      </p:sp>
    </p:spTree>
    <p:extLst>
      <p:ext uri="{BB962C8B-B14F-4D97-AF65-F5344CB8AC3E}">
        <p14:creationId xmlns:p14="http://schemas.microsoft.com/office/powerpoint/2010/main" val="1096984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xfrm>
            <a:off x="365125" y="0"/>
            <a:ext cx="6192838" cy="3484563"/>
          </a:xfrm>
          <a:ln/>
        </p:spPr>
      </p:sp>
      <p:sp>
        <p:nvSpPr>
          <p:cNvPr id="108547" name="Rectangle 3"/>
          <p:cNvSpPr>
            <a:spLocks noGrp="1" noChangeArrowheads="1"/>
          </p:cNvSpPr>
          <p:nvPr>
            <p:ph type="body" idx="1"/>
          </p:nvPr>
        </p:nvSpPr>
        <p:spPr>
          <a:xfrm>
            <a:off x="935634" y="3656770"/>
            <a:ext cx="5139134" cy="4946399"/>
          </a:xfrm>
          <a:noFill/>
          <a:ln w="9525"/>
        </p:spPr>
        <p:txBody>
          <a:bodyPr>
            <a:normAutofit/>
          </a:bodyPr>
          <a:lstStyle/>
          <a:p>
            <a:pPr algn="l"/>
            <a:r>
              <a:rPr lang="en-US" sz="1400" dirty="0"/>
              <a:t> Instructor Comments</a:t>
            </a:r>
          </a:p>
          <a:p>
            <a:pPr lvl="1" algn="l"/>
            <a:r>
              <a:rPr lang="en-US" sz="1400" dirty="0"/>
              <a:t> In analyzing</a:t>
            </a:r>
            <a:r>
              <a:rPr lang="en-US" sz="1400" baseline="0" dirty="0"/>
              <a:t> a potential Anti Deficiency Act violation, it is important to identify formal and informal subdivisions of funds.  </a:t>
            </a:r>
            <a:endParaRPr lang="en-US" sz="1400" dirty="0"/>
          </a:p>
          <a:p>
            <a:pPr algn="l"/>
            <a:endParaRPr lang="en-US" sz="1400" b="0" dirty="0">
              <a:latin typeface="Comic Sans MS" pitchFamily="66" charset="0"/>
            </a:endParaRPr>
          </a:p>
          <a:p>
            <a:pPr lvl="1" algn="l"/>
            <a:r>
              <a:rPr lang="en-US" sz="1400" b="0" dirty="0">
                <a:latin typeface="Comic Sans MS" pitchFamily="66" charset="0"/>
              </a:rPr>
              <a:t> When</a:t>
            </a:r>
            <a:r>
              <a:rPr lang="en-US" sz="1400" b="0" baseline="0" dirty="0">
                <a:latin typeface="Comic Sans MS" pitchFamily="66" charset="0"/>
              </a:rPr>
              <a:t> DA gets the allocation from the </a:t>
            </a:r>
            <a:r>
              <a:rPr lang="en-US" sz="1400" b="0" baseline="0" dirty="0" err="1">
                <a:latin typeface="Comic Sans MS" pitchFamily="66" charset="0"/>
              </a:rPr>
              <a:t>DoD</a:t>
            </a:r>
            <a:r>
              <a:rPr lang="en-US" sz="1400" b="0" baseline="0" dirty="0">
                <a:latin typeface="Comic Sans MS" pitchFamily="66" charset="0"/>
              </a:rPr>
              <a:t> Comptroller, the funds are disbursed to the major commands.  These major commands create allotments or allowances that are distributed to the installations that exist within the command.  Finally, the installations determine a specific allowance for each unit within installation.  This is how the different pots of funds are distributed throughout the Army.</a:t>
            </a:r>
            <a:endParaRPr lang="en-US" sz="1400" b="0" dirty="0">
              <a:latin typeface="Comic Sans MS" pitchFamily="66" charset="0"/>
            </a:endParaRPr>
          </a:p>
        </p:txBody>
      </p:sp>
    </p:spTree>
    <p:extLst>
      <p:ext uri="{BB962C8B-B14F-4D97-AF65-F5344CB8AC3E}">
        <p14:creationId xmlns:p14="http://schemas.microsoft.com/office/powerpoint/2010/main" val="1113671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4775200" y="53340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133600" y="274638"/>
            <a:ext cx="9448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3600" y="274638"/>
            <a:ext cx="9448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2133600" y="274638"/>
            <a:ext cx="9448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0"/>
            <a:ext cx="10972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9600" y="3938589"/>
            <a:ext cx="10972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133600" y="274638"/>
            <a:ext cx="9448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3487958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81374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1"/>
          <p:cNvSpPr>
            <a:spLocks noGrp="1"/>
          </p:cNvSpPr>
          <p:nvPr>
            <p:ph type="sldNum" sz="quarter" idx="10"/>
          </p:nvPr>
        </p:nvSpPr>
        <p:spPr/>
        <p:txBody>
          <a:bodyPr/>
          <a:lstStyle/>
          <a:p>
            <a:fld id="{811DC8E1-16F6-424D-BEEA-03836DA97237}"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66998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019924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12161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851587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795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994700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997692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04826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993900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6"/>
          <p:cNvSpPr>
            <a:spLocks noGrp="1"/>
          </p:cNvSpPr>
          <p:nvPr>
            <p:ph type="dt" sz="half" idx="2"/>
          </p:nvPr>
        </p:nvSpPr>
        <p:spPr>
          <a:xfrm>
            <a:off x="609600" y="6629400"/>
            <a:ext cx="2844800" cy="228600"/>
          </a:xfrm>
          <a:prstGeom prst="rect">
            <a:avLst/>
          </a:prstGeom>
        </p:spPr>
        <p:txBody>
          <a:bodyPr vert="horz" lIns="91440" tIns="45720" rIns="91440" bIns="45720" rtlCol="0" anchor="ctr"/>
          <a:lstStyle>
            <a:lvl1pPr algn="l">
              <a:defRPr sz="1100">
                <a:solidFill>
                  <a:schemeClr val="tx1"/>
                </a:solidFill>
              </a:defRPr>
            </a:lvl1pPr>
          </a:lstStyle>
          <a:p>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09600" y="6356351"/>
            <a:ext cx="2844800" cy="365125"/>
          </a:xfrm>
          <a:prstGeom prst="rect">
            <a:avLst/>
          </a:prstGeom>
        </p:spPr>
        <p:txBody>
          <a:bodyPr/>
          <a:lstStyle/>
          <a:p>
            <a:endParaRPr lang="en-US"/>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r>
              <a:rPr lang="en-US"/>
              <a:t>Current as of 22 FEB 2021</a:t>
            </a:r>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fld id="{8E06E1E7-82F7-4D3C-87C5-84EEA7C191F9}"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endParaRPr lang="en-US"/>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r>
              <a:rPr lang="en-US"/>
              <a:t>Current as of 22 FEB 2021</a:t>
            </a:r>
          </a:p>
        </p:txBody>
      </p:sp>
      <p:sp>
        <p:nvSpPr>
          <p:cNvPr id="4" name="Slide Number Placeholder 3"/>
          <p:cNvSpPr>
            <a:spLocks noGrp="1"/>
          </p:cNvSpPr>
          <p:nvPr>
            <p:ph type="sldNum" sz="quarter" idx="12"/>
          </p:nvPr>
        </p:nvSpPr>
        <p:spPr>
          <a:xfrm>
            <a:off x="8737600" y="6356351"/>
            <a:ext cx="2844800" cy="365125"/>
          </a:xfrm>
          <a:prstGeom prst="rect">
            <a:avLst/>
          </a:prstGeom>
        </p:spPr>
        <p:txBody>
          <a:bodyPr/>
          <a:lstStyle/>
          <a:p>
            <a:fld id="{8E06E1E7-82F7-4D3C-87C5-84EEA7C191F9}"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r>
              <a:rPr lang="en-US"/>
              <a:t>Current as of 22 FEB 2021</a:t>
            </a: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8E06E1E7-82F7-4D3C-87C5-84EEA7C191F9}"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r>
              <a:rPr lang="en-US"/>
              <a:t>Current as of 22 FEB 2021</a:t>
            </a: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8E06E1E7-82F7-4D3C-87C5-84EEA7C191F9}"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r>
              <a:rPr lang="en-US"/>
              <a:t>Current as of 22 FEB 2021</a:t>
            </a: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8E06E1E7-82F7-4D3C-87C5-84EEA7C191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r>
              <a:rPr lang="en-US"/>
              <a:t>Current as of 22 FEB 2021</a:t>
            </a: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8E06E1E7-82F7-4D3C-87C5-84EEA7C191F9}"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Current as of 22 FEB 2021</a:t>
            </a:r>
          </a:p>
        </p:txBody>
      </p:sp>
      <p:sp>
        <p:nvSpPr>
          <p:cNvPr id="6" name="Slide Number Placeholder 5"/>
          <p:cNvSpPr>
            <a:spLocks noGrp="1"/>
          </p:cNvSpPr>
          <p:nvPr>
            <p:ph type="sldNum" sz="quarter" idx="12"/>
          </p:nvPr>
        </p:nvSpPr>
        <p:spPr/>
        <p:txBody>
          <a:bodyPr/>
          <a:lstStyle/>
          <a:p>
            <a:fld id="{A4B981E9-B936-49E9-A0B4-CEFECAF35A25}"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Current as of 22 FEB 2021</a:t>
            </a:r>
          </a:p>
        </p:txBody>
      </p:sp>
      <p:sp>
        <p:nvSpPr>
          <p:cNvPr id="6" name="Slide Number Placeholder 5"/>
          <p:cNvSpPr>
            <a:spLocks noGrp="1"/>
          </p:cNvSpPr>
          <p:nvPr>
            <p:ph type="sldNum" sz="quarter" idx="12"/>
          </p:nvPr>
        </p:nvSpPr>
        <p:spPr/>
        <p:txBody>
          <a:bodyPr/>
          <a:lstStyle/>
          <a:p>
            <a:fld id="{A4B981E9-B936-49E9-A0B4-CEFECAF35A25}"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Current as of 22 FEB 2021</a:t>
            </a:r>
          </a:p>
        </p:txBody>
      </p:sp>
      <p:sp>
        <p:nvSpPr>
          <p:cNvPr id="6" name="Slide Number Placeholder 5"/>
          <p:cNvSpPr>
            <a:spLocks noGrp="1"/>
          </p:cNvSpPr>
          <p:nvPr>
            <p:ph type="sldNum" sz="quarter" idx="12"/>
          </p:nvPr>
        </p:nvSpPr>
        <p:spPr/>
        <p:txBody>
          <a:bodyPr/>
          <a:lstStyle/>
          <a:p>
            <a:fld id="{A4B981E9-B936-49E9-A0B4-CEFECAF35A25}"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Current as of 22 FEB 2021</a:t>
            </a:r>
          </a:p>
        </p:txBody>
      </p:sp>
      <p:sp>
        <p:nvSpPr>
          <p:cNvPr id="7" name="Slide Number Placeholder 6"/>
          <p:cNvSpPr>
            <a:spLocks noGrp="1"/>
          </p:cNvSpPr>
          <p:nvPr>
            <p:ph type="sldNum" sz="quarter" idx="12"/>
          </p:nvPr>
        </p:nvSpPr>
        <p:spPr/>
        <p:txBody>
          <a:bodyPr/>
          <a:lstStyle/>
          <a:p>
            <a:fld id="{A4B981E9-B936-49E9-A0B4-CEFECAF35A25}"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Current as of 22 FEB 2021</a:t>
            </a:r>
          </a:p>
        </p:txBody>
      </p:sp>
      <p:sp>
        <p:nvSpPr>
          <p:cNvPr id="9" name="Slide Number Placeholder 8"/>
          <p:cNvSpPr>
            <a:spLocks noGrp="1"/>
          </p:cNvSpPr>
          <p:nvPr>
            <p:ph type="sldNum" sz="quarter" idx="12"/>
          </p:nvPr>
        </p:nvSpPr>
        <p:spPr/>
        <p:txBody>
          <a:bodyPr/>
          <a:lstStyle/>
          <a:p>
            <a:fld id="{A4B981E9-B936-49E9-A0B4-CEFECAF35A25}"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Current as of 22 FEB 2021</a:t>
            </a:r>
          </a:p>
        </p:txBody>
      </p:sp>
      <p:sp>
        <p:nvSpPr>
          <p:cNvPr id="5" name="Slide Number Placeholder 4"/>
          <p:cNvSpPr>
            <a:spLocks noGrp="1"/>
          </p:cNvSpPr>
          <p:nvPr>
            <p:ph type="sldNum" sz="quarter" idx="12"/>
          </p:nvPr>
        </p:nvSpPr>
        <p:spPr/>
        <p:txBody>
          <a:bodyPr/>
          <a:lstStyle/>
          <a:p>
            <a:fld id="{A4B981E9-B936-49E9-A0B4-CEFECAF35A25}"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Current as of 22 FEB 2021</a:t>
            </a:r>
          </a:p>
        </p:txBody>
      </p:sp>
      <p:sp>
        <p:nvSpPr>
          <p:cNvPr id="4" name="Slide Number Placeholder 3"/>
          <p:cNvSpPr>
            <a:spLocks noGrp="1"/>
          </p:cNvSpPr>
          <p:nvPr>
            <p:ph type="sldNum" sz="quarter" idx="12"/>
          </p:nvPr>
        </p:nvSpPr>
        <p:spPr/>
        <p:txBody>
          <a:bodyPr/>
          <a:lstStyle/>
          <a:p>
            <a:fld id="{A4B981E9-B936-49E9-A0B4-CEFECAF35A25}"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Current as of 22 FEB 2021</a:t>
            </a:r>
          </a:p>
        </p:txBody>
      </p:sp>
      <p:sp>
        <p:nvSpPr>
          <p:cNvPr id="7" name="Slide Number Placeholder 6"/>
          <p:cNvSpPr>
            <a:spLocks noGrp="1"/>
          </p:cNvSpPr>
          <p:nvPr>
            <p:ph type="sldNum" sz="quarter" idx="12"/>
          </p:nvPr>
        </p:nvSpPr>
        <p:spPr/>
        <p:txBody>
          <a:bodyPr/>
          <a:lstStyle/>
          <a:p>
            <a:fld id="{A4B981E9-B936-49E9-A0B4-CEFECAF35A25}"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Current as of 22 FEB 2021</a:t>
            </a:r>
          </a:p>
        </p:txBody>
      </p:sp>
      <p:sp>
        <p:nvSpPr>
          <p:cNvPr id="7" name="Slide Number Placeholder 6"/>
          <p:cNvSpPr>
            <a:spLocks noGrp="1"/>
          </p:cNvSpPr>
          <p:nvPr>
            <p:ph type="sldNum" sz="quarter" idx="12"/>
          </p:nvPr>
        </p:nvSpPr>
        <p:spPr/>
        <p:txBody>
          <a:bodyPr/>
          <a:lstStyle/>
          <a:p>
            <a:fld id="{A4B981E9-B936-49E9-A0B4-CEFECAF35A2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Current as of 22 FEB 2021</a:t>
            </a:r>
          </a:p>
        </p:txBody>
      </p:sp>
      <p:sp>
        <p:nvSpPr>
          <p:cNvPr id="6" name="Slide Number Placeholder 5"/>
          <p:cNvSpPr>
            <a:spLocks noGrp="1"/>
          </p:cNvSpPr>
          <p:nvPr>
            <p:ph type="sldNum" sz="quarter" idx="12"/>
          </p:nvPr>
        </p:nvSpPr>
        <p:spPr/>
        <p:txBody>
          <a:bodyPr/>
          <a:lstStyle/>
          <a:p>
            <a:fld id="{A4B981E9-B936-49E9-A0B4-CEFECAF35A25}"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Current as of 22 FEB 2021</a:t>
            </a:r>
          </a:p>
        </p:txBody>
      </p:sp>
      <p:sp>
        <p:nvSpPr>
          <p:cNvPr id="6" name="Slide Number Placeholder 5"/>
          <p:cNvSpPr>
            <a:spLocks noGrp="1"/>
          </p:cNvSpPr>
          <p:nvPr>
            <p:ph type="sldNum" sz="quarter" idx="12"/>
          </p:nvPr>
        </p:nvSpPr>
        <p:spPr/>
        <p:txBody>
          <a:bodyPr/>
          <a:lstStyle/>
          <a:p>
            <a:fld id="{A4B981E9-B936-49E9-A0B4-CEFECAF35A25}"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p>
            <a:r>
              <a:rPr lang="en-US"/>
              <a:t>Current as of 22 FEB 2021</a:t>
            </a:r>
          </a:p>
        </p:txBody>
      </p:sp>
      <p:sp>
        <p:nvSpPr>
          <p:cNvPr id="5" name="Slide Number Placeholder 4"/>
          <p:cNvSpPr>
            <a:spLocks noGrp="1"/>
          </p:cNvSpPr>
          <p:nvPr>
            <p:ph type="sldNum" sz="quarter" idx="12"/>
          </p:nvPr>
        </p:nvSpPr>
        <p:spPr/>
        <p:txBody>
          <a:bodyPr/>
          <a:lstStyle/>
          <a:p>
            <a:fld id="{A4B981E9-B936-49E9-A0B4-CEFECAF35A25}"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Current as of 22 FEB 2021</a:t>
            </a:r>
          </a:p>
        </p:txBody>
      </p:sp>
      <p:sp>
        <p:nvSpPr>
          <p:cNvPr id="6" name="Slide Number Placeholder 5"/>
          <p:cNvSpPr>
            <a:spLocks noGrp="1"/>
          </p:cNvSpPr>
          <p:nvPr>
            <p:ph type="sldNum" sz="quarter" idx="12"/>
          </p:nvPr>
        </p:nvSpPr>
        <p:spPr/>
        <p:txBody>
          <a:bodyPr/>
          <a:lstStyle/>
          <a:p>
            <a:fld id="{EAC88C69-EC0D-431D-A37A-E9FEE94C98D8}"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Current as of 22 FEB 2021</a:t>
            </a:r>
          </a:p>
        </p:txBody>
      </p:sp>
      <p:sp>
        <p:nvSpPr>
          <p:cNvPr id="6" name="Slide Number Placeholder 5"/>
          <p:cNvSpPr>
            <a:spLocks noGrp="1"/>
          </p:cNvSpPr>
          <p:nvPr>
            <p:ph type="sldNum" sz="quarter" idx="12"/>
          </p:nvPr>
        </p:nvSpPr>
        <p:spPr/>
        <p:txBody>
          <a:bodyPr/>
          <a:lstStyle/>
          <a:p>
            <a:fld id="{EAC88C69-EC0D-431D-A37A-E9FEE94C98D8}"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Current as of 22 FEB 2021</a:t>
            </a:r>
          </a:p>
        </p:txBody>
      </p:sp>
      <p:sp>
        <p:nvSpPr>
          <p:cNvPr id="6" name="Slide Number Placeholder 5"/>
          <p:cNvSpPr>
            <a:spLocks noGrp="1"/>
          </p:cNvSpPr>
          <p:nvPr>
            <p:ph type="sldNum" sz="quarter" idx="12"/>
          </p:nvPr>
        </p:nvSpPr>
        <p:spPr/>
        <p:txBody>
          <a:bodyPr/>
          <a:lstStyle/>
          <a:p>
            <a:fld id="{EAC88C69-EC0D-431D-A37A-E9FEE94C98D8}"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Current as of 22 FEB 2021</a:t>
            </a:r>
          </a:p>
        </p:txBody>
      </p:sp>
      <p:sp>
        <p:nvSpPr>
          <p:cNvPr id="7" name="Slide Number Placeholder 6"/>
          <p:cNvSpPr>
            <a:spLocks noGrp="1"/>
          </p:cNvSpPr>
          <p:nvPr>
            <p:ph type="sldNum" sz="quarter" idx="12"/>
          </p:nvPr>
        </p:nvSpPr>
        <p:spPr/>
        <p:txBody>
          <a:bodyPr/>
          <a:lstStyle/>
          <a:p>
            <a:fld id="{EAC88C69-EC0D-431D-A37A-E9FEE94C98D8}"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Current as of 22 FEB 2021</a:t>
            </a:r>
          </a:p>
        </p:txBody>
      </p:sp>
      <p:sp>
        <p:nvSpPr>
          <p:cNvPr id="9" name="Slide Number Placeholder 8"/>
          <p:cNvSpPr>
            <a:spLocks noGrp="1"/>
          </p:cNvSpPr>
          <p:nvPr>
            <p:ph type="sldNum" sz="quarter" idx="12"/>
          </p:nvPr>
        </p:nvSpPr>
        <p:spPr/>
        <p:txBody>
          <a:bodyPr/>
          <a:lstStyle/>
          <a:p>
            <a:fld id="{EAC88C69-EC0D-431D-A37A-E9FEE94C98D8}" type="slidenum">
              <a:rPr lang="en-US" smtClean="0"/>
              <a:pPr/>
              <a:t>‹#›</a:t>
            </a:fld>
            <a:endParaRPr lang="en-US"/>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Current as of 22 FEB 2021</a:t>
            </a:r>
          </a:p>
        </p:txBody>
      </p:sp>
      <p:sp>
        <p:nvSpPr>
          <p:cNvPr id="5" name="Slide Number Placeholder 4"/>
          <p:cNvSpPr>
            <a:spLocks noGrp="1"/>
          </p:cNvSpPr>
          <p:nvPr>
            <p:ph type="sldNum" sz="quarter" idx="12"/>
          </p:nvPr>
        </p:nvSpPr>
        <p:spPr/>
        <p:txBody>
          <a:bodyPr/>
          <a:lstStyle/>
          <a:p>
            <a:fld id="{EAC88C69-EC0D-431D-A37A-E9FEE94C98D8}" type="slidenum">
              <a:rPr lang="en-US" smtClean="0"/>
              <a:pPr/>
              <a:t>‹#›</a:t>
            </a:fld>
            <a:endParaRPr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Current as of 22 FEB 2021</a:t>
            </a:r>
          </a:p>
        </p:txBody>
      </p:sp>
      <p:sp>
        <p:nvSpPr>
          <p:cNvPr id="4" name="Slide Number Placeholder 3"/>
          <p:cNvSpPr>
            <a:spLocks noGrp="1"/>
          </p:cNvSpPr>
          <p:nvPr>
            <p:ph type="sldNum" sz="quarter" idx="12"/>
          </p:nvPr>
        </p:nvSpPr>
        <p:spPr/>
        <p:txBody>
          <a:bodyPr/>
          <a:lstStyle/>
          <a:p>
            <a:fld id="{EAC88C69-EC0D-431D-A37A-E9FEE94C98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Current as of 22 FEB 2021</a:t>
            </a:r>
          </a:p>
        </p:txBody>
      </p:sp>
      <p:sp>
        <p:nvSpPr>
          <p:cNvPr id="7" name="Slide Number Placeholder 6"/>
          <p:cNvSpPr>
            <a:spLocks noGrp="1"/>
          </p:cNvSpPr>
          <p:nvPr>
            <p:ph type="sldNum" sz="quarter" idx="12"/>
          </p:nvPr>
        </p:nvSpPr>
        <p:spPr/>
        <p:txBody>
          <a:bodyPr/>
          <a:lstStyle/>
          <a:p>
            <a:fld id="{EAC88C69-EC0D-431D-A37A-E9FEE94C98D8}" type="slidenum">
              <a:rPr lang="en-US" smtClean="0"/>
              <a:pPr/>
              <a:t>‹#›</a:t>
            </a:fld>
            <a:endParaRPr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Current as of 22 FEB 2021</a:t>
            </a:r>
          </a:p>
        </p:txBody>
      </p:sp>
      <p:sp>
        <p:nvSpPr>
          <p:cNvPr id="7" name="Slide Number Placeholder 6"/>
          <p:cNvSpPr>
            <a:spLocks noGrp="1"/>
          </p:cNvSpPr>
          <p:nvPr>
            <p:ph type="sldNum" sz="quarter" idx="12"/>
          </p:nvPr>
        </p:nvSpPr>
        <p:spPr/>
        <p:txBody>
          <a:bodyPr/>
          <a:lstStyle/>
          <a:p>
            <a:fld id="{EAC88C69-EC0D-431D-A37A-E9FEE94C98D8}" type="slidenum">
              <a:rPr lang="en-US" smtClean="0"/>
              <a:pPr/>
              <a:t>‹#›</a:t>
            </a:fld>
            <a:endParaRPr 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Current as of 22 FEB 2021</a:t>
            </a:r>
          </a:p>
        </p:txBody>
      </p:sp>
      <p:sp>
        <p:nvSpPr>
          <p:cNvPr id="6" name="Slide Number Placeholder 5"/>
          <p:cNvSpPr>
            <a:spLocks noGrp="1"/>
          </p:cNvSpPr>
          <p:nvPr>
            <p:ph type="sldNum" sz="quarter" idx="12"/>
          </p:nvPr>
        </p:nvSpPr>
        <p:spPr/>
        <p:txBody>
          <a:bodyPr/>
          <a:lstStyle/>
          <a:p>
            <a:fld id="{EAC88C69-EC0D-431D-A37A-E9FEE94C98D8}" type="slidenum">
              <a:rPr lang="en-US" smtClean="0"/>
              <a:pPr/>
              <a:t>‹#›</a:t>
            </a:fld>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Current as of 22 FEB 2021</a:t>
            </a:r>
          </a:p>
        </p:txBody>
      </p:sp>
      <p:sp>
        <p:nvSpPr>
          <p:cNvPr id="6" name="Slide Number Placeholder 5"/>
          <p:cNvSpPr>
            <a:spLocks noGrp="1"/>
          </p:cNvSpPr>
          <p:nvPr>
            <p:ph type="sldNum" sz="quarter" idx="12"/>
          </p:nvPr>
        </p:nvSpPr>
        <p:spPr/>
        <p:txBody>
          <a:bodyPr/>
          <a:lstStyle/>
          <a:p>
            <a:fld id="{EAC88C69-EC0D-431D-A37A-E9FEE94C98D8}" type="slidenum">
              <a:rPr lang="en-US" smtClean="0"/>
              <a:pPr/>
              <a:t>‹#›</a:t>
            </a:fld>
            <a:endParaRPr 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8129C4B-DEE5-41CD-89EB-B68510C88096}"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7CB491-9D6F-4710-B25C-BBA1F88F6B53}" type="slidenum">
              <a:rPr lang="en-US" smtClean="0"/>
              <a:t>‹#›</a:t>
            </a:fld>
            <a:endParaRPr lang="en-US" dirty="0"/>
          </a:p>
        </p:txBody>
      </p:sp>
    </p:spTree>
    <p:extLst>
      <p:ext uri="{BB962C8B-B14F-4D97-AF65-F5344CB8AC3E}">
        <p14:creationId xmlns:p14="http://schemas.microsoft.com/office/powerpoint/2010/main" val="63957875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129C4B-DEE5-41CD-89EB-B68510C88096}"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7CB491-9D6F-4710-B25C-BBA1F88F6B53}" type="slidenum">
              <a:rPr lang="en-US" smtClean="0"/>
              <a:t>‹#›</a:t>
            </a:fld>
            <a:endParaRPr lang="en-US" dirty="0"/>
          </a:p>
        </p:txBody>
      </p:sp>
    </p:spTree>
    <p:extLst>
      <p:ext uri="{BB962C8B-B14F-4D97-AF65-F5344CB8AC3E}">
        <p14:creationId xmlns:p14="http://schemas.microsoft.com/office/powerpoint/2010/main" val="242211626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129C4B-DEE5-41CD-89EB-B68510C88096}"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7CB491-9D6F-4710-B25C-BBA1F88F6B53}" type="slidenum">
              <a:rPr lang="en-US" smtClean="0"/>
              <a:t>‹#›</a:t>
            </a:fld>
            <a:endParaRPr lang="en-US" dirty="0"/>
          </a:p>
        </p:txBody>
      </p:sp>
    </p:spTree>
    <p:extLst>
      <p:ext uri="{BB962C8B-B14F-4D97-AF65-F5344CB8AC3E}">
        <p14:creationId xmlns:p14="http://schemas.microsoft.com/office/powerpoint/2010/main" val="418959672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129C4B-DEE5-41CD-89EB-B68510C88096}" type="datetimeFigureOut">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7CB491-9D6F-4710-B25C-BBA1F88F6B53}" type="slidenum">
              <a:rPr lang="en-US" smtClean="0"/>
              <a:t>‹#›</a:t>
            </a:fld>
            <a:endParaRPr lang="en-US" dirty="0"/>
          </a:p>
        </p:txBody>
      </p:sp>
    </p:spTree>
    <p:extLst>
      <p:ext uri="{BB962C8B-B14F-4D97-AF65-F5344CB8AC3E}">
        <p14:creationId xmlns:p14="http://schemas.microsoft.com/office/powerpoint/2010/main" val="195762434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8129C4B-DEE5-41CD-89EB-B68510C88096}" type="datetimeFigureOut">
              <a:rPr lang="en-US" smtClean="0"/>
              <a:t>10/24/2024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E7CB491-9D6F-4710-B25C-BBA1F88F6B53}" type="slidenum">
              <a:rPr lang="en-US" smtClean="0"/>
              <a:t>‹#›</a:t>
            </a:fld>
            <a:endParaRPr lang="en-US" dirty="0"/>
          </a:p>
        </p:txBody>
      </p:sp>
    </p:spTree>
    <p:extLst>
      <p:ext uri="{BB962C8B-B14F-4D97-AF65-F5344CB8AC3E}">
        <p14:creationId xmlns:p14="http://schemas.microsoft.com/office/powerpoint/2010/main" val="75080491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8129C4B-DEE5-41CD-89EB-B68510C88096}" type="datetimeFigureOut">
              <a:rPr lang="en-US" smtClean="0"/>
              <a:t>10/24/2024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7CB491-9D6F-4710-B25C-BBA1F88F6B53}" type="slidenum">
              <a:rPr lang="en-US" smtClean="0"/>
              <a:t>‹#›</a:t>
            </a:fld>
            <a:endParaRPr lang="en-US" dirty="0"/>
          </a:p>
        </p:txBody>
      </p:sp>
    </p:spTree>
    <p:extLst>
      <p:ext uri="{BB962C8B-B14F-4D97-AF65-F5344CB8AC3E}">
        <p14:creationId xmlns:p14="http://schemas.microsoft.com/office/powerpoint/2010/main" val="2756662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29C4B-DEE5-41CD-89EB-B68510C88096}" type="datetimeFigureOut">
              <a:rPr lang="en-US" smtClean="0"/>
              <a:t>10/24/2024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E7CB491-9D6F-4710-B25C-BBA1F88F6B53}" type="slidenum">
              <a:rPr lang="en-US" smtClean="0"/>
              <a:t>‹#›</a:t>
            </a:fld>
            <a:endParaRPr lang="en-US" dirty="0"/>
          </a:p>
        </p:txBody>
      </p:sp>
    </p:spTree>
    <p:extLst>
      <p:ext uri="{BB962C8B-B14F-4D97-AF65-F5344CB8AC3E}">
        <p14:creationId xmlns:p14="http://schemas.microsoft.com/office/powerpoint/2010/main" val="52909998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129C4B-DEE5-41CD-89EB-B68510C88096}" type="datetimeFigureOut">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7CB491-9D6F-4710-B25C-BBA1F88F6B53}" type="slidenum">
              <a:rPr lang="en-US" smtClean="0"/>
              <a:t>‹#›</a:t>
            </a:fld>
            <a:endParaRPr lang="en-US" dirty="0"/>
          </a:p>
        </p:txBody>
      </p:sp>
    </p:spTree>
    <p:extLst>
      <p:ext uri="{BB962C8B-B14F-4D97-AF65-F5344CB8AC3E}">
        <p14:creationId xmlns:p14="http://schemas.microsoft.com/office/powerpoint/2010/main" val="124801298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129C4B-DEE5-41CD-89EB-B68510C88096}" type="datetimeFigureOut">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7CB491-9D6F-4710-B25C-BBA1F88F6B53}" type="slidenum">
              <a:rPr lang="en-US" smtClean="0"/>
              <a:t>‹#›</a:t>
            </a:fld>
            <a:endParaRPr lang="en-US" dirty="0"/>
          </a:p>
        </p:txBody>
      </p:sp>
    </p:spTree>
    <p:extLst>
      <p:ext uri="{BB962C8B-B14F-4D97-AF65-F5344CB8AC3E}">
        <p14:creationId xmlns:p14="http://schemas.microsoft.com/office/powerpoint/2010/main" val="274355049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129C4B-DEE5-41CD-89EB-B68510C88096}"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7CB491-9D6F-4710-B25C-BBA1F88F6B53}" type="slidenum">
              <a:rPr lang="en-US" smtClean="0"/>
              <a:t>‹#›</a:t>
            </a:fld>
            <a:endParaRPr lang="en-US" dirty="0"/>
          </a:p>
        </p:txBody>
      </p:sp>
    </p:spTree>
    <p:extLst>
      <p:ext uri="{BB962C8B-B14F-4D97-AF65-F5344CB8AC3E}">
        <p14:creationId xmlns:p14="http://schemas.microsoft.com/office/powerpoint/2010/main" val="312933313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129C4B-DEE5-41CD-89EB-B68510C88096}"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7CB491-9D6F-4710-B25C-BBA1F88F6B53}" type="slidenum">
              <a:rPr lang="en-US" smtClean="0"/>
              <a:t>‹#›</a:t>
            </a:fld>
            <a:endParaRPr lang="en-US" dirty="0"/>
          </a:p>
        </p:txBody>
      </p:sp>
    </p:spTree>
    <p:extLst>
      <p:ext uri="{BB962C8B-B14F-4D97-AF65-F5344CB8AC3E}">
        <p14:creationId xmlns:p14="http://schemas.microsoft.com/office/powerpoint/2010/main" val="96032455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a:t>Current as of 22 FEB 2021</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1100255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69105429"/>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a:t>Current as of 22 FEB 2021</a:t>
            </a:r>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11100944"/>
      </p:ext>
    </p:extLst>
  </p:cSld>
  <p:clrMapOvr>
    <a:overrideClrMapping bg1="lt1" tx1="dk1" bg2="lt2" tx2="dk2" accent1="accent1" accent2="accent2" accent3="accent3" accent4="accent4" accent5="accent5" accent6="accent6" hlink="hlink" folHlink="folHlink"/>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a:t>Current as of 22 FEB 2021</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378476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a:t>Current as of 22 FEB 2021</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5978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a:t>Current as of 22 FEB 2021</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0211850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10/24/2024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986583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82373823"/>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0747412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7008234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smtClean="0"/>
              <a:t>10/24/2024</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3552487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userDrawn="1">
  <p:cSld name="3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0672521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406251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userDrawn="1">
  <p:cSld name="3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1"/>
          <p:cNvSpPr>
            <a:spLocks noGrp="1"/>
          </p:cNvSpPr>
          <p:nvPr>
            <p:ph type="sldNum" sz="quarter" idx="10"/>
          </p:nvPr>
        </p:nvSpPr>
        <p:spPr>
          <a:xfrm>
            <a:off x="11020185" y="6422856"/>
            <a:ext cx="946264" cy="365125"/>
          </a:xfrm>
          <a:prstGeom prst="rect">
            <a:avLst/>
          </a:prstGeom>
        </p:spPr>
        <p:txBody>
          <a:bodyPr/>
          <a:lstStyle/>
          <a:p>
            <a:fld id="{811DC8E1-16F6-424D-BEEA-03836DA97237}" type="slidenum">
              <a:rPr lang="en-US" smtClean="0"/>
              <a:pPr/>
              <a:t>‹#›</a:t>
            </a:fld>
            <a:endParaRPr lang="en-US"/>
          </a:p>
        </p:txBody>
      </p:sp>
    </p:spTree>
    <p:extLst>
      <p:ext uri="{BB962C8B-B14F-4D97-AF65-F5344CB8AC3E}">
        <p14:creationId xmlns:p14="http://schemas.microsoft.com/office/powerpoint/2010/main" val="854540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4.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theme" Target="../theme/theme5.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0.xml"/><Relationship Id="rId3" Type="http://schemas.openxmlformats.org/officeDocument/2006/relationships/slideLayout" Target="../slideLayouts/slideLayout65.xml"/><Relationship Id="rId7" Type="http://schemas.openxmlformats.org/officeDocument/2006/relationships/slideLayout" Target="../slideLayouts/slideLayout69.xml"/><Relationship Id="rId12" Type="http://schemas.openxmlformats.org/officeDocument/2006/relationships/theme" Target="../theme/theme6.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slideLayout" Target="../slideLayouts/slideLayout68.xml"/><Relationship Id="rId11" Type="http://schemas.openxmlformats.org/officeDocument/2006/relationships/slideLayout" Target="../slideLayouts/slideLayout73.xml"/><Relationship Id="rId5" Type="http://schemas.openxmlformats.org/officeDocument/2006/relationships/slideLayout" Target="../slideLayouts/slideLayout67.xml"/><Relationship Id="rId10" Type="http://schemas.openxmlformats.org/officeDocument/2006/relationships/slideLayout" Target="../slideLayouts/slideLayout72.xml"/><Relationship Id="rId4" Type="http://schemas.openxmlformats.org/officeDocument/2006/relationships/slideLayout" Target="../slideLayouts/slideLayout66.xml"/><Relationship Id="rId9" Type="http://schemas.openxmlformats.org/officeDocument/2006/relationships/slideLayout" Target="../slideLayouts/slideLayout71.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1.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theme" Target="../theme/theme7.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2.xml"/><Relationship Id="rId13" Type="http://schemas.openxmlformats.org/officeDocument/2006/relationships/slideLayout" Target="../slideLayouts/slideLayout97.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slideLayout" Target="../slideLayouts/slideLayout96.xml"/><Relationship Id="rId2" Type="http://schemas.openxmlformats.org/officeDocument/2006/relationships/slideLayout" Target="../slideLayouts/slideLayout86.xml"/><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5" Type="http://schemas.openxmlformats.org/officeDocument/2006/relationships/theme" Target="../theme/theme8.xml"/><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 Id="rId14" Type="http://schemas.openxmlformats.org/officeDocument/2006/relationships/slideLayout" Target="../slideLayouts/slideLayout9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133600" y="274638"/>
            <a:ext cx="9448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dirty="0"/>
          </a:p>
        </p:txBody>
      </p:sp>
      <p:sp>
        <p:nvSpPr>
          <p:cNvPr id="3075" name="Rectangle 3"/>
          <p:cNvSpPr>
            <a:spLocks noGrp="1" noChangeArrowheads="1"/>
          </p:cNvSpPr>
          <p:nvPr>
            <p:ph type="body" idx="1"/>
          </p:nvPr>
        </p:nvSpPr>
        <p:spPr bwMode="auto">
          <a:xfrm>
            <a:off x="508000" y="14478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43396" name="Rectangle 4"/>
          <p:cNvSpPr>
            <a:spLocks noChangeArrowheads="1"/>
          </p:cNvSpPr>
          <p:nvPr/>
        </p:nvSpPr>
        <p:spPr bwMode="auto">
          <a:xfrm>
            <a:off x="472018" y="304800"/>
            <a:ext cx="11313583" cy="6248400"/>
          </a:xfrm>
          <a:prstGeom prst="rect">
            <a:avLst/>
          </a:prstGeom>
          <a:noFill/>
          <a:ln w="101600">
            <a:solidFill>
              <a:srgbClr val="FF0000"/>
            </a:solidFill>
            <a:miter lim="800000"/>
            <a:headEnd/>
            <a:tailEnd/>
          </a:ln>
          <a:effectLst>
            <a:outerShdw dist="107763" dir="2700000" algn="ctr" rotWithShape="0">
              <a:schemeClr val="accent1"/>
            </a:outerShdw>
          </a:effectLst>
        </p:spPr>
        <p:txBody>
          <a:bodyPr wrap="none" anchor="ctr"/>
          <a:lstStyle/>
          <a:p>
            <a:pPr algn="ctr" eaLnBrk="0" hangingPunct="0">
              <a:defRPr/>
            </a:pPr>
            <a:endParaRPr lang="en-US" sz="2400" dirty="0">
              <a:solidFill>
                <a:srgbClr val="FF0000"/>
              </a:solidFill>
              <a:latin typeface="Times New Roman" pitchFamily="18" charset="0"/>
              <a:cs typeface="+mn-cs"/>
            </a:endParaRPr>
          </a:p>
        </p:txBody>
      </p:sp>
      <p:sp>
        <p:nvSpPr>
          <p:cNvPr id="443397" name="Text Box 5"/>
          <p:cNvSpPr txBox="1">
            <a:spLocks noChangeArrowheads="1"/>
          </p:cNvSpPr>
          <p:nvPr/>
        </p:nvSpPr>
        <p:spPr bwMode="auto">
          <a:xfrm>
            <a:off x="6807200" y="6172200"/>
            <a:ext cx="4978400" cy="369332"/>
          </a:xfrm>
          <a:prstGeom prst="rect">
            <a:avLst/>
          </a:prstGeom>
          <a:solidFill>
            <a:srgbClr val="FF0000"/>
          </a:solidFill>
          <a:ln w="9525" algn="ctr">
            <a:solidFill>
              <a:srgbClr val="FF0000"/>
            </a:solidFill>
            <a:miter lim="800000"/>
            <a:headEnd/>
            <a:tailEnd/>
          </a:ln>
          <a:effectLst/>
        </p:spPr>
        <p:txBody>
          <a:bodyPr>
            <a:spAutoFit/>
          </a:bodyPr>
          <a:lstStyle/>
          <a:p>
            <a:pPr marL="342900" indent="-342900" algn="ctr">
              <a:spcBef>
                <a:spcPct val="50000"/>
              </a:spcBef>
              <a:defRPr/>
            </a:pPr>
            <a:r>
              <a:rPr lang="en-US" sz="1800" b="1" i="1" dirty="0">
                <a:solidFill>
                  <a:schemeClr val="bg1"/>
                </a:solidFill>
                <a:latin typeface="Arial" charset="0"/>
                <a:cs typeface="+mn-cs"/>
              </a:rPr>
              <a:t>ADA</a:t>
            </a:r>
            <a:r>
              <a:rPr lang="en-US" sz="1800" b="1" i="1" baseline="0" dirty="0">
                <a:solidFill>
                  <a:schemeClr val="bg1"/>
                </a:solidFill>
                <a:latin typeface="Arial" charset="0"/>
                <a:cs typeface="+mn-cs"/>
              </a:rPr>
              <a:t> Violations &amp; Investigations</a:t>
            </a:r>
            <a:endParaRPr lang="en-US" sz="1800" b="1" i="1" dirty="0">
              <a:solidFill>
                <a:schemeClr val="bg1"/>
              </a:solidFill>
              <a:latin typeface="Arial" charset="0"/>
              <a:cs typeface="+mn-cs"/>
            </a:endParaRPr>
          </a:p>
        </p:txBody>
      </p:sp>
      <p:sp>
        <p:nvSpPr>
          <p:cNvPr id="9" name="Slide Number Placeholder 8"/>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1DC8E1-16F6-424D-BEEA-03836DA97237}" type="slidenum">
              <a:rPr lang="en-US" smtClean="0"/>
              <a:pPr/>
              <a:t>‹#›</a:t>
            </a:fld>
            <a:endParaRPr lang="en-US"/>
          </a:p>
        </p:txBody>
      </p:sp>
      <p:sp>
        <p:nvSpPr>
          <p:cNvPr id="10" name="Rectangle 9"/>
          <p:cNvSpPr/>
          <p:nvPr userDrawn="1"/>
        </p:nvSpPr>
        <p:spPr>
          <a:xfrm>
            <a:off x="304800" y="6629401"/>
            <a:ext cx="1670650" cy="246221"/>
          </a:xfrm>
          <a:prstGeom prst="rect">
            <a:avLst/>
          </a:prstGeom>
        </p:spPr>
        <p:txBody>
          <a:bodyPr wrap="none">
            <a:spAutoFit/>
          </a:bodyPr>
          <a:lstStyle/>
          <a:p>
            <a:pPr>
              <a:spcBef>
                <a:spcPct val="50000"/>
              </a:spcBef>
              <a:defRPr/>
            </a:pPr>
            <a:r>
              <a:rPr lang="en-US" sz="1000" dirty="0">
                <a:solidFill>
                  <a:schemeClr val="bg1"/>
                </a:solidFill>
                <a:latin typeface="Arial" charset="0"/>
              </a:rPr>
              <a:t>Current as of 20 Feb 2020</a:t>
            </a:r>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842" r:id="rId3"/>
    <p:sldLayoutId id="2147483829"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hf sldNum="0" hdr="0" dt="0"/>
  <p:txStyles>
    <p:titleStyle>
      <a:lvl1pPr algn="ctr" rtl="0" eaLnBrk="0" fontAlgn="base" hangingPunct="0">
        <a:spcBef>
          <a:spcPct val="0"/>
        </a:spcBef>
        <a:spcAft>
          <a:spcPct val="0"/>
        </a:spcAft>
        <a:defRPr sz="4000">
          <a:solidFill>
            <a:srgbClr val="FF3300"/>
          </a:solidFill>
          <a:latin typeface="+mj-lt"/>
          <a:ea typeface="+mj-ea"/>
          <a:cs typeface="+mj-cs"/>
        </a:defRPr>
      </a:lvl1pPr>
      <a:lvl2pPr algn="ctr" rtl="0" eaLnBrk="0" fontAlgn="base" hangingPunct="0">
        <a:spcBef>
          <a:spcPct val="0"/>
        </a:spcBef>
        <a:spcAft>
          <a:spcPct val="0"/>
        </a:spcAft>
        <a:defRPr sz="4000">
          <a:solidFill>
            <a:srgbClr val="FF3300"/>
          </a:solidFill>
          <a:latin typeface="Arial" charset="0"/>
        </a:defRPr>
      </a:lvl2pPr>
      <a:lvl3pPr algn="ctr" rtl="0" eaLnBrk="0" fontAlgn="base" hangingPunct="0">
        <a:spcBef>
          <a:spcPct val="0"/>
        </a:spcBef>
        <a:spcAft>
          <a:spcPct val="0"/>
        </a:spcAft>
        <a:defRPr sz="4000">
          <a:solidFill>
            <a:srgbClr val="FF3300"/>
          </a:solidFill>
          <a:latin typeface="Arial" charset="0"/>
        </a:defRPr>
      </a:lvl3pPr>
      <a:lvl4pPr algn="ctr" rtl="0" eaLnBrk="0" fontAlgn="base" hangingPunct="0">
        <a:spcBef>
          <a:spcPct val="0"/>
        </a:spcBef>
        <a:spcAft>
          <a:spcPct val="0"/>
        </a:spcAft>
        <a:defRPr sz="4000">
          <a:solidFill>
            <a:srgbClr val="FF3300"/>
          </a:solidFill>
          <a:latin typeface="Arial" charset="0"/>
        </a:defRPr>
      </a:lvl4pPr>
      <a:lvl5pPr algn="ctr" rtl="0" eaLnBrk="0" fontAlgn="base" hangingPunct="0">
        <a:spcBef>
          <a:spcPct val="0"/>
        </a:spcBef>
        <a:spcAft>
          <a:spcPct val="0"/>
        </a:spcAft>
        <a:defRPr sz="4000">
          <a:solidFill>
            <a:srgbClr val="FF3300"/>
          </a:solidFill>
          <a:latin typeface="Arial" charset="0"/>
        </a:defRPr>
      </a:lvl5pPr>
      <a:lvl6pPr marL="457200" algn="ctr" rtl="0" fontAlgn="base">
        <a:spcBef>
          <a:spcPct val="0"/>
        </a:spcBef>
        <a:spcAft>
          <a:spcPct val="0"/>
        </a:spcAft>
        <a:defRPr sz="4000">
          <a:solidFill>
            <a:srgbClr val="FF3300"/>
          </a:solidFill>
          <a:latin typeface="Arial" charset="0"/>
        </a:defRPr>
      </a:lvl6pPr>
      <a:lvl7pPr marL="914400" algn="ctr" rtl="0" fontAlgn="base">
        <a:spcBef>
          <a:spcPct val="0"/>
        </a:spcBef>
        <a:spcAft>
          <a:spcPct val="0"/>
        </a:spcAft>
        <a:defRPr sz="4000">
          <a:solidFill>
            <a:srgbClr val="FF3300"/>
          </a:solidFill>
          <a:latin typeface="Arial" charset="0"/>
        </a:defRPr>
      </a:lvl7pPr>
      <a:lvl8pPr marL="1371600" algn="ctr" rtl="0" fontAlgn="base">
        <a:spcBef>
          <a:spcPct val="0"/>
        </a:spcBef>
        <a:spcAft>
          <a:spcPct val="0"/>
        </a:spcAft>
        <a:defRPr sz="4000">
          <a:solidFill>
            <a:srgbClr val="FF3300"/>
          </a:solidFill>
          <a:latin typeface="Arial" charset="0"/>
        </a:defRPr>
      </a:lvl8pPr>
      <a:lvl9pPr marL="1828800" algn="ctr" rtl="0" fontAlgn="base">
        <a:spcBef>
          <a:spcPct val="0"/>
        </a:spcBef>
        <a:spcAft>
          <a:spcPct val="0"/>
        </a:spcAft>
        <a:defRPr sz="4000">
          <a:solidFill>
            <a:srgbClr val="FF3300"/>
          </a:solidFill>
          <a:latin typeface="Arial" charset="0"/>
        </a:defRPr>
      </a:lvl9pPr>
    </p:titleStyle>
    <p:bodyStyle>
      <a:lvl1pPr marL="342900" indent="-342900" algn="l" rtl="0" eaLnBrk="0" fontAlgn="base" hangingPunct="0">
        <a:spcBef>
          <a:spcPct val="20000"/>
        </a:spcBef>
        <a:spcAft>
          <a:spcPct val="0"/>
        </a:spcAft>
        <a:buChar char="•"/>
        <a:defRPr sz="28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400">
          <a:solidFill>
            <a:srgbClr val="000066"/>
          </a:solidFill>
          <a:latin typeface="+mn-lt"/>
        </a:defRPr>
      </a:lvl2pPr>
      <a:lvl3pPr marL="1143000" indent="-228600" algn="l" rtl="0" eaLnBrk="0" fontAlgn="base" hangingPunct="0">
        <a:spcBef>
          <a:spcPct val="20000"/>
        </a:spcBef>
        <a:spcAft>
          <a:spcPct val="0"/>
        </a:spcAft>
        <a:buChar char="•"/>
        <a:defRPr sz="2400">
          <a:solidFill>
            <a:srgbClr val="000066"/>
          </a:solidFill>
          <a:latin typeface="+mn-lt"/>
        </a:defRPr>
      </a:lvl3pPr>
      <a:lvl4pPr marL="1600200" indent="-228600" algn="l" rtl="0" eaLnBrk="0" fontAlgn="base" hangingPunct="0">
        <a:spcBef>
          <a:spcPct val="20000"/>
        </a:spcBef>
        <a:spcAft>
          <a:spcPct val="0"/>
        </a:spcAft>
        <a:buChar char="–"/>
        <a:defRPr sz="2000">
          <a:solidFill>
            <a:srgbClr val="000066"/>
          </a:solidFill>
          <a:latin typeface="+mn-lt"/>
        </a:defRPr>
      </a:lvl4pPr>
      <a:lvl5pPr marL="2057400" indent="-228600" algn="l" rtl="0" eaLnBrk="0" fontAlgn="base" hangingPunct="0">
        <a:spcBef>
          <a:spcPct val="20000"/>
        </a:spcBef>
        <a:spcAft>
          <a:spcPct val="0"/>
        </a:spcAft>
        <a:buChar char="»"/>
        <a:defRPr sz="2000">
          <a:solidFill>
            <a:srgbClr val="000066"/>
          </a:solidFill>
          <a:latin typeface="+mn-lt"/>
        </a:defRPr>
      </a:lvl5pPr>
      <a:lvl6pPr marL="2514600" indent="-228600" algn="l" rtl="0" fontAlgn="base">
        <a:spcBef>
          <a:spcPct val="20000"/>
        </a:spcBef>
        <a:spcAft>
          <a:spcPct val="0"/>
        </a:spcAft>
        <a:buChar char="»"/>
        <a:defRPr sz="2000">
          <a:solidFill>
            <a:srgbClr val="000066"/>
          </a:solidFill>
          <a:latin typeface="+mn-lt"/>
        </a:defRPr>
      </a:lvl6pPr>
      <a:lvl7pPr marL="2971800" indent="-228600" algn="l" rtl="0" fontAlgn="base">
        <a:spcBef>
          <a:spcPct val="20000"/>
        </a:spcBef>
        <a:spcAft>
          <a:spcPct val="0"/>
        </a:spcAft>
        <a:buChar char="»"/>
        <a:defRPr sz="2000">
          <a:solidFill>
            <a:srgbClr val="000066"/>
          </a:solidFill>
          <a:latin typeface="+mn-lt"/>
        </a:defRPr>
      </a:lvl7pPr>
      <a:lvl8pPr marL="3429000" indent="-228600" algn="l" rtl="0" fontAlgn="base">
        <a:spcBef>
          <a:spcPct val="20000"/>
        </a:spcBef>
        <a:spcAft>
          <a:spcPct val="0"/>
        </a:spcAft>
        <a:buChar char="»"/>
        <a:defRPr sz="2000">
          <a:solidFill>
            <a:srgbClr val="000066"/>
          </a:solidFill>
          <a:latin typeface="+mn-lt"/>
        </a:defRPr>
      </a:lvl8pPr>
      <a:lvl9pPr marL="3886200" indent="-228600" algn="l" rtl="0" fontAlgn="base">
        <a:spcBef>
          <a:spcPct val="20000"/>
        </a:spcBef>
        <a:spcAft>
          <a:spcPct val="0"/>
        </a:spcAft>
        <a:buChar char="»"/>
        <a:defRPr sz="20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47407108"/>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Current as of 22 FEB 2021</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981E9-B936-49E9-A0B4-CEFECAF35A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Current as of 22 FEB 2021</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88C69-EC0D-431D-A37A-E9FEE94C98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129C4B-DEE5-41CD-89EB-B68510C88096}" type="datetimeFigureOut">
              <a:rPr lang="en-US" smtClean="0"/>
              <a:t>10/24/2024</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7CB491-9D6F-4710-B25C-BBA1F88F6B53}" type="slidenum">
              <a:rPr lang="en-US" smtClean="0"/>
              <a:t>‹#›</a:t>
            </a:fld>
            <a:endParaRPr lang="en-US"/>
          </a:p>
        </p:txBody>
      </p:sp>
    </p:spTree>
    <p:extLst>
      <p:ext uri="{BB962C8B-B14F-4D97-AF65-F5344CB8AC3E}">
        <p14:creationId xmlns:p14="http://schemas.microsoft.com/office/powerpoint/2010/main" val="1405788726"/>
      </p:ext>
    </p:extLst>
  </p:cSld>
  <p:clrMap bg1="lt1" tx1="dk1" bg2="lt2" tx2="dk2" accent1="accent1" accent2="accent2" accent3="accent3" accent4="accent4" accent5="accent5" accent6="accent6" hlink="hlink" folHlink="folHlink"/>
  <p:sldLayoutIdLst>
    <p:sldLayoutId id="2147483957" r:id="rId1"/>
    <p:sldLayoutId id="2147483958" r:id="rId2"/>
    <p:sldLayoutId id="2147483959"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10/24/2024</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811DC8E1-16F6-424D-BEEA-03836DA97237}" type="slidenum">
              <a:rPr lang="en-US" smtClean="0"/>
              <a:pPr/>
              <a:t>‹#›</a:t>
            </a:fld>
            <a:endParaRPr lang="en-US"/>
          </a:p>
        </p:txBody>
      </p:sp>
      <p:sp>
        <p:nvSpPr>
          <p:cNvPr id="8" name="TextBox 7"/>
          <p:cNvSpPr txBox="1"/>
          <p:nvPr userDrawn="1"/>
        </p:nvSpPr>
        <p:spPr>
          <a:xfrm>
            <a:off x="508000" y="5638800"/>
            <a:ext cx="47752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823926263"/>
      </p:ext>
    </p:extLst>
  </p:cSld>
  <p:clrMap bg1="dk1" tx1="lt1" bg2="dk2" tx2="lt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 id="2147484020" r:id="rId12"/>
    <p:sldLayoutId id="2147483926" r:id="rId13"/>
    <p:sldLayoutId id="2147483880" r:id="rId14"/>
  </p:sldLayoutIdLst>
  <p:hf sldNum="0" hd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6.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9.xml"/><Relationship Id="rId1" Type="http://schemas.openxmlformats.org/officeDocument/2006/relationships/slideLayout" Target="../slideLayouts/slideLayout9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9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96.xml"/></Relationships>
</file>

<file path=ppt/slides/_rels/slide26.xml.rels><?xml version="1.0" encoding="UTF-8" standalone="yes"?>
<Relationships xmlns="http://schemas.openxmlformats.org/package/2006/relationships"><Relationship Id="rId3" Type="http://schemas.openxmlformats.org/officeDocument/2006/relationships/hyperlink" Target="http://www.gao.gov/" TargetMode="External"/><Relationship Id="rId2" Type="http://schemas.openxmlformats.org/officeDocument/2006/relationships/notesSlide" Target="../notesSlides/notesSlide26.xml"/><Relationship Id="rId1" Type="http://schemas.openxmlformats.org/officeDocument/2006/relationships/slideLayout" Target="../slideLayouts/slideLayout9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9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9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9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6.xml"/></Relationships>
</file>

<file path=ppt/slides/_rels/slide30.xml.rels><?xml version="1.0" encoding="UTF-8" standalone="yes"?>
<Relationships xmlns="http://schemas.openxmlformats.org/package/2006/relationships"><Relationship Id="rId3" Type="http://schemas.openxmlformats.org/officeDocument/2006/relationships/hyperlink" Target="http://comptroller.defense.gov/fmr/" TargetMode="External"/><Relationship Id="rId2" Type="http://schemas.openxmlformats.org/officeDocument/2006/relationships/notesSlide" Target="../notesSlides/notesSlide30.xml"/><Relationship Id="rId1" Type="http://schemas.openxmlformats.org/officeDocument/2006/relationships/slideLayout" Target="../slideLayouts/slideLayout96.xml"/><Relationship Id="rId4" Type="http://schemas.openxmlformats.org/officeDocument/2006/relationships/hyperlink" Target="http://www.gao.gov/legal/redbook.html"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9700" y="2457450"/>
            <a:ext cx="6858000" cy="1557338"/>
          </a:xfrm>
        </p:spPr>
        <p:txBody>
          <a:bodyPr>
            <a:normAutofit fontScale="90000"/>
          </a:bodyPr>
          <a:lstStyle/>
          <a:p>
            <a:pPr>
              <a:defRPr/>
            </a:pPr>
            <a:r>
              <a:rPr lang="en-US" dirty="0"/>
              <a:t>Army STANDARD TRAINING PACKAGE</a:t>
            </a:r>
            <a:br>
              <a:rPr lang="en-US" dirty="0"/>
            </a:br>
            <a:endParaRPr lang="en-US" sz="2325"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2050" y="2571750"/>
            <a:ext cx="951548" cy="951548"/>
          </a:xfrm>
          <a:prstGeom prst="rect">
            <a:avLst/>
          </a:prstGeom>
        </p:spPr>
      </p:pic>
    </p:spTree>
    <p:extLst>
      <p:ext uri="{BB962C8B-B14F-4D97-AF65-F5344CB8AC3E}">
        <p14:creationId xmlns:p14="http://schemas.microsoft.com/office/powerpoint/2010/main" val="1740445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1752600" y="2209801"/>
            <a:ext cx="8153400" cy="4525963"/>
          </a:xfrm>
        </p:spPr>
        <p:txBody>
          <a:bodyPr/>
          <a:lstStyle/>
          <a:p>
            <a:r>
              <a:rPr lang="en-US" dirty="0"/>
              <a:t>Do not spend more than you get</a:t>
            </a:r>
          </a:p>
          <a:p>
            <a:r>
              <a:rPr lang="en-US" dirty="0"/>
              <a:t>Do not spend too early</a:t>
            </a:r>
          </a:p>
          <a:p>
            <a:r>
              <a:rPr lang="en-US" dirty="0"/>
              <a:t>Do not accept voluntary services except as authorized by law</a:t>
            </a:r>
          </a:p>
          <a:p>
            <a:r>
              <a:rPr lang="en-US" dirty="0"/>
              <a:t>Do not exceed a formal subdivision</a:t>
            </a:r>
          </a:p>
          <a:p>
            <a:r>
              <a:rPr lang="en-US" dirty="0"/>
              <a:t>Do not exceed an informal subdivision which causes the agency to exceed a formal subdivision</a:t>
            </a:r>
          </a:p>
        </p:txBody>
      </p:sp>
      <p:sp>
        <p:nvSpPr>
          <p:cNvPr id="2" name="Title 1"/>
          <p:cNvSpPr>
            <a:spLocks noGrp="1"/>
          </p:cNvSpPr>
          <p:nvPr>
            <p:ph type="title" idx="4294967295"/>
          </p:nvPr>
        </p:nvSpPr>
        <p:spPr>
          <a:xfrm>
            <a:off x="0" y="457200"/>
            <a:ext cx="7086600" cy="1143000"/>
          </a:xfrm>
        </p:spPr>
        <p:txBody>
          <a:bodyPr/>
          <a:lstStyle/>
          <a:p>
            <a:r>
              <a:rPr lang="en-US" dirty="0" err="1"/>
              <a:t>Antideficiency</a:t>
            </a:r>
            <a:r>
              <a:rPr lang="en-US" dirty="0"/>
              <a:t> Act Prohibitions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2"/>
          <p:cNvSpPr>
            <a:spLocks noGrp="1" noChangeArrowheads="1"/>
          </p:cNvSpPr>
          <p:nvPr>
            <p:ph idx="1"/>
          </p:nvPr>
        </p:nvSpPr>
        <p:spPr>
          <a:xfrm>
            <a:off x="1676400" y="1905000"/>
            <a:ext cx="7772400" cy="4206240"/>
          </a:xfrm>
        </p:spPr>
        <p:txBody>
          <a:bodyPr/>
          <a:lstStyle/>
          <a:p>
            <a:pPr eaLnBrk="1" hangingPunct="1">
              <a:defRPr/>
            </a:pPr>
            <a:endParaRPr lang="en-US" b="1" dirty="0"/>
          </a:p>
          <a:p>
            <a:pPr eaLnBrk="1" hangingPunct="1">
              <a:defRPr/>
            </a:pPr>
            <a:r>
              <a:rPr lang="en-US" sz="3200" b="1" dirty="0"/>
              <a:t>Appropriation</a:t>
            </a:r>
          </a:p>
          <a:p>
            <a:pPr eaLnBrk="1" hangingPunct="1">
              <a:defRPr/>
            </a:pPr>
            <a:endParaRPr lang="en-US" sz="3200" b="1" dirty="0"/>
          </a:p>
          <a:p>
            <a:pPr eaLnBrk="1" hangingPunct="1">
              <a:defRPr/>
            </a:pPr>
            <a:r>
              <a:rPr lang="en-US" sz="3200" b="1" dirty="0"/>
              <a:t>Apportionment</a:t>
            </a:r>
          </a:p>
          <a:p>
            <a:pPr eaLnBrk="1" hangingPunct="1">
              <a:defRPr/>
            </a:pPr>
            <a:endParaRPr lang="en-US" sz="3200" dirty="0">
              <a:solidFill>
                <a:schemeClr val="tx2">
                  <a:lumMod val="90000"/>
                </a:schemeClr>
              </a:solidFill>
            </a:endParaRPr>
          </a:p>
          <a:p>
            <a:pPr eaLnBrk="1" hangingPunct="1">
              <a:defRPr/>
            </a:pPr>
            <a:r>
              <a:rPr lang="en-US" sz="3200" b="1" dirty="0"/>
              <a:t>Formal Administrative Subdivisions</a:t>
            </a:r>
          </a:p>
        </p:txBody>
      </p:sp>
      <p:sp>
        <p:nvSpPr>
          <p:cNvPr id="2" name="Title 1"/>
          <p:cNvSpPr>
            <a:spLocks noGrp="1"/>
          </p:cNvSpPr>
          <p:nvPr>
            <p:ph type="title" idx="4294967295"/>
          </p:nvPr>
        </p:nvSpPr>
        <p:spPr>
          <a:xfrm>
            <a:off x="0" y="457200"/>
            <a:ext cx="7086600" cy="1143000"/>
          </a:xfrm>
        </p:spPr>
        <p:txBody>
          <a:bodyPr/>
          <a:lstStyle/>
          <a:p>
            <a:r>
              <a:rPr lang="en-US" dirty="0"/>
              <a:t>Three Levels of Fiscal Controls</a:t>
            </a:r>
          </a:p>
        </p:txBody>
      </p:sp>
    </p:spTree>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3"/>
          <p:cNvSpPr>
            <a:spLocks noGrp="1" noChangeArrowheads="1"/>
          </p:cNvSpPr>
          <p:nvPr>
            <p:ph idx="1"/>
          </p:nvPr>
        </p:nvSpPr>
        <p:spPr>
          <a:xfrm>
            <a:off x="1905000" y="2057401"/>
            <a:ext cx="8229600" cy="3916363"/>
          </a:xfrm>
        </p:spPr>
        <p:txBody>
          <a:bodyPr/>
          <a:lstStyle/>
          <a:p>
            <a:pPr eaLnBrk="1" hangingPunct="1">
              <a:lnSpc>
                <a:spcPct val="90000"/>
              </a:lnSpc>
            </a:pPr>
            <a:r>
              <a:rPr lang="en-US" sz="3200" dirty="0"/>
              <a:t>P-T-A:</a:t>
            </a:r>
          </a:p>
          <a:p>
            <a:pPr lvl="1"/>
            <a:r>
              <a:rPr lang="en-US" sz="3200" dirty="0"/>
              <a:t>Purpose</a:t>
            </a:r>
          </a:p>
          <a:p>
            <a:pPr lvl="1"/>
            <a:r>
              <a:rPr lang="en-US" sz="3200" dirty="0"/>
              <a:t>Time</a:t>
            </a:r>
          </a:p>
          <a:p>
            <a:pPr lvl="1"/>
            <a:r>
              <a:rPr lang="en-US" sz="3200" dirty="0"/>
              <a:t>Amount</a:t>
            </a:r>
          </a:p>
          <a:p>
            <a:pPr lvl="1" eaLnBrk="1" hangingPunct="1">
              <a:lnSpc>
                <a:spcPct val="90000"/>
              </a:lnSpc>
              <a:buNone/>
            </a:pPr>
            <a:endParaRPr lang="en-US" sz="3200" dirty="0"/>
          </a:p>
          <a:p>
            <a:pPr eaLnBrk="1" hangingPunct="1">
              <a:lnSpc>
                <a:spcPct val="90000"/>
              </a:lnSpc>
            </a:pPr>
            <a:r>
              <a:rPr lang="en-US" sz="3200" dirty="0"/>
              <a:t>If you have a P-T-A violation, you have to look for </a:t>
            </a:r>
            <a:r>
              <a:rPr lang="en-US" sz="3200" u="sng" dirty="0"/>
              <a:t>potential</a:t>
            </a:r>
            <a:r>
              <a:rPr lang="en-US" sz="3200" dirty="0"/>
              <a:t> ADA violations</a:t>
            </a:r>
          </a:p>
          <a:p>
            <a:pPr eaLnBrk="1" hangingPunct="1">
              <a:lnSpc>
                <a:spcPct val="90000"/>
              </a:lnSpc>
              <a:buFont typeface="Wingdings 3" pitchFamily="18" charset="2"/>
              <a:buNone/>
            </a:pPr>
            <a:endParaRPr lang="en-US" dirty="0"/>
          </a:p>
        </p:txBody>
      </p:sp>
      <p:sp>
        <p:nvSpPr>
          <p:cNvPr id="2" name="Title 1"/>
          <p:cNvSpPr>
            <a:spLocks noGrp="1"/>
          </p:cNvSpPr>
          <p:nvPr>
            <p:ph type="title" idx="4294967295"/>
          </p:nvPr>
        </p:nvSpPr>
        <p:spPr>
          <a:xfrm>
            <a:off x="0" y="457200"/>
            <a:ext cx="7086600" cy="1143000"/>
          </a:xfrm>
        </p:spPr>
        <p:txBody>
          <a:bodyPr/>
          <a:lstStyle/>
          <a:p>
            <a:r>
              <a:rPr lang="en-US" dirty="0" err="1"/>
              <a:t>Antideficiency</a:t>
            </a:r>
            <a:r>
              <a:rPr lang="en-US" dirty="0"/>
              <a:t> Act Violations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8"/>
          <p:cNvSpPr>
            <a:spLocks noGrp="1" noChangeArrowheads="1"/>
          </p:cNvSpPr>
          <p:nvPr>
            <p:ph idx="1"/>
          </p:nvPr>
        </p:nvSpPr>
        <p:spPr>
          <a:xfrm>
            <a:off x="1524000" y="2209800"/>
            <a:ext cx="8610600" cy="4495800"/>
          </a:xfrm>
        </p:spPr>
        <p:txBody>
          <a:bodyPr>
            <a:normAutofit lnSpcReduction="10000"/>
          </a:bodyPr>
          <a:lstStyle/>
          <a:p>
            <a:pPr marL="990600" lvl="1" indent="-533400">
              <a:buFont typeface="Wingdings" pitchFamily="2" charset="2"/>
              <a:buAutoNum type="arabicPeriod"/>
            </a:pPr>
            <a:r>
              <a:rPr lang="en-US" sz="3600" dirty="0"/>
              <a:t>Proper funds available at </a:t>
            </a:r>
            <a:r>
              <a:rPr lang="en-US" sz="3600" u="sng" dirty="0"/>
              <a:t>time of obligation</a:t>
            </a:r>
            <a:r>
              <a:rPr lang="en-US" sz="3600" dirty="0"/>
              <a:t> </a:t>
            </a:r>
          </a:p>
          <a:p>
            <a:pPr marL="990600" lvl="1" indent="-533400">
              <a:buFont typeface="Wingdings" pitchFamily="2" charset="2"/>
              <a:buAutoNum type="arabicPeriod"/>
            </a:pPr>
            <a:endParaRPr lang="en-US" sz="3600" dirty="0"/>
          </a:p>
          <a:p>
            <a:pPr marL="990600" lvl="1" indent="-533400">
              <a:buFont typeface="Wingdings" pitchFamily="2" charset="2"/>
              <a:buAutoNum type="arabicPeriod"/>
            </a:pPr>
            <a:r>
              <a:rPr lang="en-US" sz="3600" dirty="0"/>
              <a:t>Proper funds available at </a:t>
            </a:r>
            <a:r>
              <a:rPr lang="en-US" sz="3600" u="sng" dirty="0"/>
              <a:t>time of correction</a:t>
            </a:r>
          </a:p>
          <a:p>
            <a:pPr marL="990600" lvl="1" indent="-533400">
              <a:buFont typeface="Wingdings" pitchFamily="2" charset="2"/>
              <a:buAutoNum type="arabicPeriod"/>
            </a:pPr>
            <a:endParaRPr lang="en-US" sz="3600" u="sng" dirty="0"/>
          </a:p>
          <a:p>
            <a:pPr marL="990600" lvl="1" indent="-533400">
              <a:buFont typeface="Wingdings" pitchFamily="2" charset="2"/>
              <a:buAutoNum type="arabicPeriod"/>
            </a:pPr>
            <a:r>
              <a:rPr lang="en-US" sz="3600" dirty="0">
                <a:cs typeface="Times New Roman" panose="02020603050405020304" pitchFamily="18" charset="0"/>
              </a:rPr>
              <a:t>Proper Funds were available the entire time from erroneous obligation until correction</a:t>
            </a:r>
          </a:p>
          <a:p>
            <a:pPr marL="990600" lvl="1" indent="-533400">
              <a:buFont typeface="Wingdings" pitchFamily="2" charset="2"/>
              <a:buAutoNum type="arabicPeriod"/>
            </a:pPr>
            <a:endParaRPr lang="en-US" sz="3600" u="sng" dirty="0"/>
          </a:p>
          <a:p>
            <a:pPr marL="609600" indent="-609600"/>
            <a:endParaRPr lang="en-US" dirty="0"/>
          </a:p>
        </p:txBody>
      </p:sp>
      <p:sp>
        <p:nvSpPr>
          <p:cNvPr id="49154" name="Rectangle 27"/>
          <p:cNvSpPr>
            <a:spLocks noGrp="1" noChangeArrowheads="1"/>
          </p:cNvSpPr>
          <p:nvPr>
            <p:ph type="title" idx="4294967295"/>
          </p:nvPr>
        </p:nvSpPr>
        <p:spPr>
          <a:xfrm>
            <a:off x="0" y="457200"/>
            <a:ext cx="8382000" cy="1143000"/>
          </a:xfrm>
        </p:spPr>
        <p:txBody>
          <a:bodyPr>
            <a:normAutofit fontScale="90000"/>
          </a:bodyPr>
          <a:lstStyle/>
          <a:p>
            <a:pPr algn="ctr">
              <a:defRPr/>
            </a:pPr>
            <a:br>
              <a:rPr lang="en-US" sz="4400" dirty="0"/>
            </a:br>
            <a:r>
              <a:rPr lang="en-US" sz="4400" dirty="0"/>
              <a:t>ADA CORRECTIONS TEST</a:t>
            </a:r>
            <a:endParaRPr lang="en-US" dirty="0"/>
          </a:p>
        </p:txBody>
      </p:sp>
      <p:sp>
        <p:nvSpPr>
          <p:cNvPr id="55300" name="Rectangle 6"/>
          <p:cNvSpPr>
            <a:spLocks noChangeArrowheads="1"/>
          </p:cNvSpPr>
          <p:nvPr/>
        </p:nvSpPr>
        <p:spPr bwMode="auto">
          <a:xfrm>
            <a:off x="7848601" y="2514601"/>
            <a:ext cx="1909763" cy="517525"/>
          </a:xfrm>
          <a:prstGeom prst="rect">
            <a:avLst/>
          </a:prstGeom>
          <a:noFill/>
          <a:ln w="12700">
            <a:noFill/>
            <a:miter lim="800000"/>
            <a:headEnd/>
            <a:tailEnd/>
          </a:ln>
        </p:spPr>
        <p:txBody>
          <a:bodyPr wrap="none" lIns="90488" tIns="44450" rIns="90488" bIns="44450"/>
          <a:lstStyle/>
          <a:p>
            <a:pPr algn="ctr" eaLnBrk="0" hangingPunct="0"/>
            <a:endParaRPr lang="en-US">
              <a:latin typeface="Arial" charset="0"/>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2286000"/>
            <a:ext cx="8001000" cy="4114800"/>
          </a:xfrm>
        </p:spPr>
        <p:txBody>
          <a:bodyPr>
            <a:noAutofit/>
          </a:bodyPr>
          <a:lstStyle/>
          <a:p>
            <a:pPr eaLnBrk="1" hangingPunct="1">
              <a:lnSpc>
                <a:spcPct val="90000"/>
              </a:lnSpc>
            </a:pPr>
            <a:r>
              <a:rPr lang="en-US" dirty="0"/>
              <a:t>Right funds not available w/in formal SD</a:t>
            </a:r>
          </a:p>
          <a:p>
            <a:pPr eaLnBrk="1" hangingPunct="1">
              <a:lnSpc>
                <a:spcPct val="90000"/>
              </a:lnSpc>
            </a:pPr>
            <a:endParaRPr lang="en-US" dirty="0"/>
          </a:p>
          <a:p>
            <a:pPr eaLnBrk="1" hangingPunct="1">
              <a:lnSpc>
                <a:spcPct val="90000"/>
              </a:lnSpc>
            </a:pPr>
            <a:r>
              <a:rPr lang="en-US" dirty="0"/>
              <a:t>No funds available for that purpose</a:t>
            </a:r>
          </a:p>
          <a:p>
            <a:pPr eaLnBrk="1" hangingPunct="1">
              <a:lnSpc>
                <a:spcPct val="90000"/>
              </a:lnSpc>
            </a:pPr>
            <a:endParaRPr lang="en-US" dirty="0"/>
          </a:p>
          <a:p>
            <a:pPr eaLnBrk="1" hangingPunct="1">
              <a:lnSpc>
                <a:spcPct val="90000"/>
              </a:lnSpc>
            </a:pPr>
            <a:r>
              <a:rPr lang="en-US" dirty="0"/>
              <a:t>Exceed O&amp;M threshold for investment items (&gt;$350K)</a:t>
            </a:r>
          </a:p>
          <a:p>
            <a:pPr eaLnBrk="1" hangingPunct="1">
              <a:lnSpc>
                <a:spcPct val="90000"/>
              </a:lnSpc>
            </a:pPr>
            <a:endParaRPr lang="en-US" dirty="0"/>
          </a:p>
          <a:p>
            <a:pPr eaLnBrk="1" hangingPunct="1">
              <a:lnSpc>
                <a:spcPct val="90000"/>
              </a:lnSpc>
            </a:pPr>
            <a:r>
              <a:rPr lang="en-US" dirty="0"/>
              <a:t>Exceed O&amp;M threshold for construction (&gt;$4M)</a:t>
            </a:r>
          </a:p>
        </p:txBody>
      </p:sp>
      <p:sp>
        <p:nvSpPr>
          <p:cNvPr id="2" name="Title 1"/>
          <p:cNvSpPr>
            <a:spLocks noGrp="1"/>
          </p:cNvSpPr>
          <p:nvPr>
            <p:ph type="title" idx="4294967295"/>
          </p:nvPr>
        </p:nvSpPr>
        <p:spPr>
          <a:xfrm>
            <a:off x="0" y="457200"/>
            <a:ext cx="7086600" cy="990600"/>
          </a:xfrm>
        </p:spPr>
        <p:txBody>
          <a:bodyPr>
            <a:normAutofit fontScale="90000"/>
          </a:bodyPr>
          <a:lstStyle/>
          <a:p>
            <a:r>
              <a:rPr lang="en-US" dirty="0"/>
              <a:t>Purpose: </a:t>
            </a:r>
            <a:br>
              <a:rPr lang="en-US" dirty="0"/>
            </a:br>
            <a:r>
              <a:rPr lang="en-US" dirty="0"/>
              <a:t>Potential ADA Violations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Grp="1" noChangeArrowheads="1"/>
          </p:cNvSpPr>
          <p:nvPr>
            <p:ph idx="1"/>
          </p:nvPr>
        </p:nvSpPr>
        <p:spPr>
          <a:xfrm>
            <a:off x="1752600" y="1981201"/>
            <a:ext cx="8229600" cy="4525963"/>
          </a:xfrm>
        </p:spPr>
        <p:txBody>
          <a:bodyPr/>
          <a:lstStyle/>
          <a:p>
            <a:pPr algn="ctr" eaLnBrk="1" hangingPunct="1">
              <a:buNone/>
            </a:pPr>
            <a:r>
              <a:rPr lang="en-US" sz="3200" dirty="0"/>
              <a:t>Bona Fide Needs Rule Violations</a:t>
            </a:r>
          </a:p>
          <a:p>
            <a:pPr eaLnBrk="1" hangingPunct="1">
              <a:buFont typeface="Wingdings 3" pitchFamily="18" charset="2"/>
              <a:buNone/>
            </a:pPr>
            <a:endParaRPr lang="en-US" sz="3200" dirty="0"/>
          </a:p>
          <a:p>
            <a:pPr lvl="1" eaLnBrk="1" hangingPunct="1"/>
            <a:r>
              <a:rPr lang="en-US" sz="3200" dirty="0"/>
              <a:t>Current FY $ for Future FY needs</a:t>
            </a:r>
          </a:p>
          <a:p>
            <a:pPr lvl="1" eaLnBrk="1" hangingPunct="1"/>
            <a:endParaRPr lang="en-US" sz="3200" dirty="0"/>
          </a:p>
          <a:p>
            <a:pPr lvl="1" eaLnBrk="1" hangingPunct="1"/>
            <a:r>
              <a:rPr lang="en-US" sz="3200" dirty="0"/>
              <a:t>Future FY $ for Future FY need:    </a:t>
            </a:r>
          </a:p>
          <a:p>
            <a:pPr marL="457200" lvl="1" indent="0">
              <a:buNone/>
            </a:pPr>
            <a:endParaRPr lang="en-US" sz="3200" dirty="0"/>
          </a:p>
          <a:p>
            <a:pPr lvl="1" eaLnBrk="1" hangingPunct="1"/>
            <a:r>
              <a:rPr lang="en-US" sz="3200" dirty="0"/>
              <a:t>Prior FY $ for Current FY need:</a:t>
            </a:r>
          </a:p>
          <a:p>
            <a:pPr lvl="1" eaLnBrk="1" hangingPunct="1">
              <a:buNone/>
            </a:pPr>
            <a:r>
              <a:rPr lang="en-US" sz="3200" dirty="0"/>
              <a:t> (MAY BE Correctable)</a:t>
            </a:r>
          </a:p>
          <a:p>
            <a:pPr lvl="1" eaLnBrk="1" hangingPunct="1"/>
            <a:endParaRPr lang="en-US" sz="3200" dirty="0"/>
          </a:p>
        </p:txBody>
      </p:sp>
      <p:sp>
        <p:nvSpPr>
          <p:cNvPr id="2" name="Title 1"/>
          <p:cNvSpPr>
            <a:spLocks noGrp="1"/>
          </p:cNvSpPr>
          <p:nvPr>
            <p:ph type="title" idx="4294967295"/>
          </p:nvPr>
        </p:nvSpPr>
        <p:spPr>
          <a:xfrm>
            <a:off x="0" y="457200"/>
            <a:ext cx="7772400" cy="1143000"/>
          </a:xfrm>
        </p:spPr>
        <p:txBody>
          <a:bodyPr/>
          <a:lstStyle/>
          <a:p>
            <a:r>
              <a:rPr lang="en-US" dirty="0"/>
              <a:t>Time Violations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Grp="1" noChangeArrowheads="1"/>
          </p:cNvSpPr>
          <p:nvPr>
            <p:ph idx="1"/>
          </p:nvPr>
        </p:nvSpPr>
        <p:spPr/>
        <p:txBody>
          <a:bodyPr>
            <a:normAutofit/>
          </a:bodyPr>
          <a:lstStyle/>
          <a:p>
            <a:pPr eaLnBrk="1" hangingPunct="1">
              <a:lnSpc>
                <a:spcPct val="90000"/>
              </a:lnSpc>
            </a:pPr>
            <a:r>
              <a:rPr lang="en-US" sz="3200" dirty="0"/>
              <a:t>Exceeding Appropriation, Apportionment, or Formal Subdivision = ADA violation</a:t>
            </a:r>
          </a:p>
          <a:p>
            <a:pPr eaLnBrk="1" hangingPunct="1">
              <a:lnSpc>
                <a:spcPct val="90000"/>
              </a:lnSpc>
            </a:pPr>
            <a:endParaRPr lang="en-US" sz="3200" dirty="0"/>
          </a:p>
          <a:p>
            <a:pPr eaLnBrk="1" hangingPunct="1">
              <a:lnSpc>
                <a:spcPct val="90000"/>
              </a:lnSpc>
              <a:buFont typeface="Wingdings" pitchFamily="2" charset="2"/>
              <a:buNone/>
            </a:pPr>
            <a:r>
              <a:rPr lang="en-US" sz="3200" dirty="0"/>
              <a:t>				    BUT. . .</a:t>
            </a:r>
          </a:p>
          <a:p>
            <a:pPr eaLnBrk="1" hangingPunct="1">
              <a:lnSpc>
                <a:spcPct val="90000"/>
              </a:lnSpc>
              <a:buFont typeface="Wingdings" pitchFamily="2" charset="2"/>
              <a:buNone/>
            </a:pPr>
            <a:endParaRPr lang="en-US" sz="3200" dirty="0"/>
          </a:p>
          <a:p>
            <a:pPr eaLnBrk="1" hangingPunct="1">
              <a:lnSpc>
                <a:spcPct val="90000"/>
              </a:lnSpc>
            </a:pPr>
            <a:r>
              <a:rPr lang="en-US" sz="3200" dirty="0"/>
              <a:t>Exceeding only Informal Subdivision </a:t>
            </a:r>
            <a:r>
              <a:rPr lang="en-US" sz="3200" b="1" dirty="0"/>
              <a:t>without exceeding the Formal</a:t>
            </a:r>
            <a:r>
              <a:rPr lang="en-US" sz="3200" dirty="0"/>
              <a:t>, DOES NOT = ADA violation</a:t>
            </a:r>
          </a:p>
        </p:txBody>
      </p:sp>
      <p:sp>
        <p:nvSpPr>
          <p:cNvPr id="2" name="Title 1"/>
          <p:cNvSpPr>
            <a:spLocks noGrp="1"/>
          </p:cNvSpPr>
          <p:nvPr>
            <p:ph type="title" idx="4294967295"/>
          </p:nvPr>
        </p:nvSpPr>
        <p:spPr>
          <a:xfrm>
            <a:off x="0" y="457200"/>
            <a:ext cx="8153400" cy="1143000"/>
          </a:xfrm>
        </p:spPr>
        <p:txBody>
          <a:bodyPr/>
          <a:lstStyle/>
          <a:p>
            <a:r>
              <a:rPr lang="en-US" dirty="0"/>
              <a:t>Amount Violations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idx="1"/>
          </p:nvPr>
        </p:nvSpPr>
        <p:spPr/>
        <p:txBody>
          <a:bodyPr/>
          <a:lstStyle/>
          <a:p>
            <a:pPr eaLnBrk="1" hangingPunct="1">
              <a:lnSpc>
                <a:spcPct val="90000"/>
              </a:lnSpc>
              <a:buNone/>
            </a:pPr>
            <a:r>
              <a:rPr lang="en-US" dirty="0"/>
              <a:t>	</a:t>
            </a:r>
            <a:r>
              <a:rPr lang="en-US" sz="3600" dirty="0"/>
              <a:t>An officer or employee of the U.S. government . . . may not accept voluntary services for [the] government . . . exceeding that </a:t>
            </a:r>
            <a:r>
              <a:rPr lang="en-US" sz="3600" u="sng" dirty="0"/>
              <a:t>authorized by law</a:t>
            </a:r>
            <a:r>
              <a:rPr lang="en-US" sz="3600" dirty="0"/>
              <a:t> except for emergencies involving the </a:t>
            </a:r>
            <a:r>
              <a:rPr lang="en-US" sz="3600" u="sng" dirty="0"/>
              <a:t>safety of human life or the protection of property</a:t>
            </a:r>
          </a:p>
        </p:txBody>
      </p:sp>
      <p:sp>
        <p:nvSpPr>
          <p:cNvPr id="2" name="Title 1"/>
          <p:cNvSpPr>
            <a:spLocks noGrp="1"/>
          </p:cNvSpPr>
          <p:nvPr>
            <p:ph type="title" idx="4294967295"/>
          </p:nvPr>
        </p:nvSpPr>
        <p:spPr>
          <a:xfrm>
            <a:off x="0" y="274638"/>
            <a:ext cx="8229600" cy="1143000"/>
          </a:xfrm>
        </p:spPr>
        <p:txBody>
          <a:bodyPr/>
          <a:lstStyle/>
          <a:p>
            <a:r>
              <a:rPr lang="en-US" dirty="0"/>
              <a:t>Voluntary Service Prohibition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idx="1"/>
          </p:nvPr>
        </p:nvSpPr>
        <p:spPr>
          <a:xfrm>
            <a:off x="1828800" y="2133601"/>
            <a:ext cx="8153400" cy="4525963"/>
          </a:xfrm>
        </p:spPr>
        <p:txBody>
          <a:bodyPr/>
          <a:lstStyle/>
          <a:p>
            <a:pPr eaLnBrk="1" hangingPunct="1"/>
            <a:r>
              <a:rPr lang="en-US" sz="3200" dirty="0"/>
              <a:t>Free services to government where:</a:t>
            </a:r>
          </a:p>
          <a:p>
            <a:pPr lvl="1" eaLnBrk="1" hangingPunct="1"/>
            <a:r>
              <a:rPr lang="en-US" dirty="0"/>
              <a:t> No contract (payment)</a:t>
            </a:r>
          </a:p>
          <a:p>
            <a:pPr lvl="1" eaLnBrk="1" hangingPunct="1"/>
            <a:r>
              <a:rPr lang="en-US" dirty="0"/>
              <a:t> No legal authorization (10 U.S.C. 1588)</a:t>
            </a:r>
          </a:p>
          <a:p>
            <a:pPr lvl="1" eaLnBrk="1" hangingPunct="1"/>
            <a:r>
              <a:rPr lang="en-US" dirty="0"/>
              <a:t> No emergency (immediate danger)</a:t>
            </a:r>
          </a:p>
          <a:p>
            <a:pPr lvl="1" eaLnBrk="1" hangingPunct="1"/>
            <a:endParaRPr lang="en-US" sz="2800" dirty="0"/>
          </a:p>
          <a:p>
            <a:pPr eaLnBrk="1" hangingPunct="1"/>
            <a:r>
              <a:rPr lang="en-US" sz="3200" dirty="0"/>
              <a:t>Results in Unlawful Augmentation AND violates Section 1342 of the </a:t>
            </a:r>
            <a:r>
              <a:rPr lang="en-US" sz="3200" dirty="0" err="1"/>
              <a:t>Antideficiency</a:t>
            </a:r>
            <a:r>
              <a:rPr lang="en-US" sz="3200" dirty="0"/>
              <a:t> Act</a:t>
            </a:r>
            <a:endParaRPr lang="en-US" sz="2800" dirty="0"/>
          </a:p>
        </p:txBody>
      </p:sp>
      <p:sp>
        <p:nvSpPr>
          <p:cNvPr id="2" name="Title 1"/>
          <p:cNvSpPr>
            <a:spLocks noGrp="1"/>
          </p:cNvSpPr>
          <p:nvPr>
            <p:ph type="title" idx="4294967295"/>
          </p:nvPr>
        </p:nvSpPr>
        <p:spPr>
          <a:xfrm>
            <a:off x="0" y="457200"/>
            <a:ext cx="8153400" cy="1143000"/>
          </a:xfrm>
        </p:spPr>
        <p:txBody>
          <a:bodyPr/>
          <a:lstStyle/>
          <a:p>
            <a:r>
              <a:rPr lang="en-US" dirty="0"/>
              <a:t>Prohibited Voluntary Services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57200"/>
            <a:ext cx="8077200" cy="1143000"/>
          </a:xfrm>
        </p:spPr>
        <p:txBody>
          <a:bodyPr/>
          <a:lstStyle/>
          <a:p>
            <a:r>
              <a:rPr lang="en-US" b="1" i="1" dirty="0"/>
              <a:t> </a:t>
            </a:r>
            <a:r>
              <a:rPr lang="en-US" dirty="0"/>
              <a:t>Reports &amp; Investigations</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1" y="1939290"/>
            <a:ext cx="3558877" cy="462915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4"/>
          <p:cNvSpPr txBox="1">
            <a:spLocks noChangeArrowheads="1"/>
          </p:cNvSpPr>
          <p:nvPr/>
        </p:nvSpPr>
        <p:spPr bwMode="auto">
          <a:xfrm>
            <a:off x="6232525" y="4451351"/>
            <a:ext cx="184150" cy="366713"/>
          </a:xfrm>
          <a:prstGeom prst="rect">
            <a:avLst/>
          </a:prstGeom>
          <a:noFill/>
          <a:ln w="9525">
            <a:noFill/>
            <a:miter lim="800000"/>
            <a:headEnd/>
            <a:tailEnd/>
          </a:ln>
        </p:spPr>
        <p:txBody>
          <a:bodyPr wrap="none">
            <a:spAutoFit/>
          </a:bodyPr>
          <a:lstStyle/>
          <a:p>
            <a:pPr eaLnBrk="0" hangingPunct="0"/>
            <a:endParaRPr lang="en-US"/>
          </a:p>
        </p:txBody>
      </p:sp>
      <p:sp>
        <p:nvSpPr>
          <p:cNvPr id="7" name="Content Placeholder 6"/>
          <p:cNvSpPr>
            <a:spLocks noGrp="1"/>
          </p:cNvSpPr>
          <p:nvPr>
            <p:ph type="subTitle" idx="1"/>
          </p:nvPr>
        </p:nvSpPr>
        <p:spPr>
          <a:xfrm>
            <a:off x="2057400" y="2057400"/>
            <a:ext cx="7467600" cy="1828800"/>
          </a:xfrm>
        </p:spPr>
        <p:txBody>
          <a:bodyPr>
            <a:normAutofit fontScale="92500" lnSpcReduction="20000"/>
          </a:bodyPr>
          <a:lstStyle/>
          <a:p>
            <a:pPr algn="ctr">
              <a:buNone/>
            </a:pPr>
            <a:r>
              <a:rPr lang="en-US" sz="5100" dirty="0">
                <a:solidFill>
                  <a:schemeClr val="bg2"/>
                </a:solidFill>
                <a:latin typeface="+mj-lt"/>
              </a:rPr>
              <a:t>Fiscal Law 101: </a:t>
            </a:r>
          </a:p>
          <a:p>
            <a:pPr algn="ctr">
              <a:buNone/>
            </a:pPr>
            <a:r>
              <a:rPr lang="en-US" sz="5100" dirty="0">
                <a:solidFill>
                  <a:schemeClr val="bg2"/>
                </a:solidFill>
                <a:latin typeface="+mj-lt"/>
              </a:rPr>
              <a:t>  Amount and </a:t>
            </a:r>
            <a:r>
              <a:rPr lang="en-US" sz="5100" dirty="0" err="1">
                <a:solidFill>
                  <a:schemeClr val="bg2"/>
                </a:solidFill>
                <a:latin typeface="+mj-lt"/>
              </a:rPr>
              <a:t>Antideficiency</a:t>
            </a:r>
            <a:r>
              <a:rPr lang="en-US" sz="5100" dirty="0">
                <a:solidFill>
                  <a:schemeClr val="bg2"/>
                </a:solidFill>
                <a:latin typeface="+mj-lt"/>
              </a:rPr>
              <a:t> Act (ADA) Violations</a:t>
            </a:r>
          </a:p>
          <a:p>
            <a:pPr>
              <a:buNone/>
            </a:pPr>
            <a:endParaRPr lang="en-US" sz="3600" dirty="0">
              <a:solidFill>
                <a:schemeClr val="bg2"/>
              </a:solidFill>
              <a:latin typeface="+mj-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0" y="1905001"/>
            <a:ext cx="7924800" cy="4525963"/>
          </a:xfrm>
        </p:spPr>
        <p:txBody>
          <a:bodyPr>
            <a:normAutofit fontScale="92500" lnSpcReduction="20000"/>
          </a:bodyPr>
          <a:lstStyle/>
          <a:p>
            <a:r>
              <a:rPr lang="en-US" sz="2400" b="1" dirty="0"/>
              <a:t>DoD FMR Requirements:</a:t>
            </a:r>
            <a:r>
              <a:rPr lang="en-US" sz="2400" dirty="0"/>
              <a:t>  The DoD FMR contains the primary guidance regarding the investigation and reporting of ADA violations. According to the FMR, within two weeks of discovering a potential violation of the ADA, an initial report must be prepared by the activity holding funds that were allegedly misused.</a:t>
            </a:r>
          </a:p>
          <a:p>
            <a:r>
              <a:rPr lang="en-US" sz="2400" dirty="0"/>
              <a:t>Once completed, initial reports must be submitted through activity/command channels to the applicable Office of the Assistant Secretary of the Military Department for Financial Management and Comptroller, Combatant Commands, or the Senior Financial Manager for other DoD Agencies and Field Activities (referred herein as DoD Component). Upon receiving the report, the DoD Component must evaluate the initial report for validity and completeness. If this evaluation determines a suspected violation may have occurred, the DoD Component must assign a case number for tracking purposes and direct the initiation of a preliminary review. DoD FMR, vol. 14, </a:t>
            </a:r>
            <a:r>
              <a:rPr lang="en-US" sz="2400" dirty="0" err="1"/>
              <a:t>ch.</a:t>
            </a:r>
            <a:r>
              <a:rPr lang="en-US" sz="2400" dirty="0"/>
              <a:t> 3, para. 030203.22</a:t>
            </a:r>
          </a:p>
          <a:p>
            <a:pPr>
              <a:buNone/>
            </a:pPr>
            <a:endParaRPr lang="en-US" sz="2400" dirty="0"/>
          </a:p>
        </p:txBody>
      </p:sp>
      <p:sp>
        <p:nvSpPr>
          <p:cNvPr id="2" name="Title 1"/>
          <p:cNvSpPr>
            <a:spLocks noGrp="1"/>
          </p:cNvSpPr>
          <p:nvPr>
            <p:ph type="title" idx="4294967295"/>
          </p:nvPr>
        </p:nvSpPr>
        <p:spPr>
          <a:xfrm>
            <a:off x="0" y="457200"/>
            <a:ext cx="7086600" cy="1143000"/>
          </a:xfrm>
        </p:spPr>
        <p:txBody>
          <a:bodyPr>
            <a:normAutofit/>
          </a:bodyPr>
          <a:lstStyle/>
          <a:p>
            <a:r>
              <a:rPr lang="en-US" dirty="0"/>
              <a:t>Reporting Requirements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2057401"/>
            <a:ext cx="7848600" cy="4525963"/>
          </a:xfrm>
        </p:spPr>
        <p:txBody>
          <a:bodyPr>
            <a:normAutofit fontScale="92500"/>
          </a:bodyPr>
          <a:lstStyle/>
          <a:p>
            <a:pPr lvl="1"/>
            <a:r>
              <a:rPr lang="en-US" sz="2600" dirty="0"/>
              <a:t>Accounting classification of funds involved</a:t>
            </a:r>
          </a:p>
          <a:p>
            <a:pPr lvl="1"/>
            <a:r>
              <a:rPr lang="en-US" sz="2600" dirty="0"/>
              <a:t>Name and location of the activity where the alleged violation occurred</a:t>
            </a:r>
          </a:p>
          <a:p>
            <a:pPr lvl="1"/>
            <a:r>
              <a:rPr lang="en-US" sz="2600" dirty="0"/>
              <a:t>Name and location of activity issuing the fund authorization</a:t>
            </a:r>
          </a:p>
          <a:p>
            <a:pPr lvl="1"/>
            <a:r>
              <a:rPr lang="en-US" sz="2600" dirty="0"/>
              <a:t>Amount of fund authorization or limitation that was exceeded</a:t>
            </a:r>
          </a:p>
          <a:p>
            <a:pPr lvl="1"/>
            <a:r>
              <a:rPr lang="en-US" sz="2600" dirty="0"/>
              <a:t>Amount and nature of the alleged violation</a:t>
            </a:r>
          </a:p>
          <a:p>
            <a:pPr lvl="1"/>
            <a:r>
              <a:rPr lang="en-US" sz="2600" dirty="0"/>
              <a:t>Date the alleged violation occurred and date of discovery</a:t>
            </a:r>
          </a:p>
          <a:p>
            <a:pPr lvl="1"/>
            <a:r>
              <a:rPr lang="en-US" sz="2600" dirty="0"/>
              <a:t>Means of discovery</a:t>
            </a:r>
          </a:p>
          <a:p>
            <a:pPr lvl="1"/>
            <a:r>
              <a:rPr lang="en-US" sz="2600" dirty="0"/>
              <a:t>Description of the facts and circumstances of the case</a:t>
            </a:r>
          </a:p>
          <a:p>
            <a:pPr lvl="1"/>
            <a:endParaRPr lang="en-US" dirty="0"/>
          </a:p>
        </p:txBody>
      </p:sp>
      <p:sp>
        <p:nvSpPr>
          <p:cNvPr id="2" name="Title 1"/>
          <p:cNvSpPr>
            <a:spLocks noGrp="1"/>
          </p:cNvSpPr>
          <p:nvPr>
            <p:ph type="title" idx="4294967295"/>
          </p:nvPr>
        </p:nvSpPr>
        <p:spPr>
          <a:xfrm>
            <a:off x="0" y="428625"/>
            <a:ext cx="7086600" cy="1143000"/>
          </a:xfrm>
        </p:spPr>
        <p:txBody>
          <a:bodyPr>
            <a:normAutofit/>
          </a:bodyPr>
          <a:lstStyle/>
          <a:p>
            <a:r>
              <a:rPr lang="en-US" dirty="0"/>
              <a:t>Flash Report Requirements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idx="1"/>
          </p:nvPr>
        </p:nvSpPr>
        <p:spPr/>
        <p:txBody>
          <a:bodyPr/>
          <a:lstStyle/>
          <a:p>
            <a:r>
              <a:rPr lang="en-US" dirty="0"/>
              <a:t>Flash report to Deputy Assistant Secretary of the Army, Financial Management &amp; Comptroller (ASA FM&amp;C)</a:t>
            </a:r>
          </a:p>
          <a:p>
            <a:endParaRPr lang="en-US" dirty="0"/>
          </a:p>
          <a:p>
            <a:r>
              <a:rPr lang="en-US" dirty="0"/>
              <a:t>Preliminary Investigation</a:t>
            </a:r>
          </a:p>
          <a:p>
            <a:endParaRPr lang="en-US" dirty="0"/>
          </a:p>
          <a:p>
            <a:r>
              <a:rPr lang="en-US" dirty="0"/>
              <a:t>Formal Investigation (if needed) </a:t>
            </a:r>
          </a:p>
        </p:txBody>
      </p:sp>
      <p:sp>
        <p:nvSpPr>
          <p:cNvPr id="2" name="Title 1"/>
          <p:cNvSpPr>
            <a:spLocks noGrp="1"/>
          </p:cNvSpPr>
          <p:nvPr>
            <p:ph type="title" idx="4294967295"/>
          </p:nvPr>
        </p:nvSpPr>
        <p:spPr>
          <a:xfrm>
            <a:off x="0" y="381000"/>
            <a:ext cx="8153400" cy="1143000"/>
          </a:xfrm>
        </p:spPr>
        <p:txBody>
          <a:bodyPr/>
          <a:lstStyle/>
          <a:p>
            <a:r>
              <a:rPr lang="en-US" dirty="0"/>
              <a:t>Process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981201"/>
            <a:ext cx="8001000" cy="4525963"/>
          </a:xfrm>
        </p:spPr>
        <p:txBody>
          <a:bodyPr>
            <a:normAutofit/>
          </a:bodyPr>
          <a:lstStyle/>
          <a:p>
            <a:r>
              <a:rPr lang="en-US" sz="2400" dirty="0"/>
              <a:t>Prior to disciplinary action the service must submit a preliminary summary report of violation, with legal counsel coordination, to the OSD and to DFAS</a:t>
            </a:r>
          </a:p>
          <a:p>
            <a:pPr lvl="1"/>
            <a:endParaRPr lang="en-US" sz="1800" dirty="0"/>
          </a:p>
          <a:p>
            <a:r>
              <a:rPr lang="en-US" sz="2400" dirty="0"/>
              <a:t>The SECDEF must report all violations to the President, Congress, and the GAO</a:t>
            </a:r>
          </a:p>
          <a:p>
            <a:endParaRPr lang="en-US" sz="2400" dirty="0"/>
          </a:p>
          <a:p>
            <a:r>
              <a:rPr lang="en-US" sz="2400" dirty="0"/>
              <a:t>The GAO maintains an online database of all reported ADA violations</a:t>
            </a:r>
          </a:p>
        </p:txBody>
      </p:sp>
      <p:sp>
        <p:nvSpPr>
          <p:cNvPr id="2" name="Title 1"/>
          <p:cNvSpPr>
            <a:spLocks noGrp="1"/>
          </p:cNvSpPr>
          <p:nvPr>
            <p:ph type="title" idx="4294967295"/>
          </p:nvPr>
        </p:nvSpPr>
        <p:spPr>
          <a:xfrm>
            <a:off x="0" y="304800"/>
            <a:ext cx="7086600" cy="1143000"/>
          </a:xfrm>
        </p:spPr>
        <p:txBody>
          <a:bodyPr>
            <a:normAutofit/>
          </a:bodyPr>
          <a:lstStyle/>
          <a:p>
            <a:r>
              <a:rPr lang="en-US" dirty="0"/>
              <a:t>Investigations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1752600" y="2057401"/>
            <a:ext cx="8153400" cy="4525963"/>
          </a:xfrm>
        </p:spPr>
        <p:txBody>
          <a:bodyPr/>
          <a:lstStyle/>
          <a:p>
            <a:pPr eaLnBrk="1" hangingPunct="1">
              <a:lnSpc>
                <a:spcPct val="90000"/>
              </a:lnSpc>
            </a:pPr>
            <a:r>
              <a:rPr lang="en-US" sz="2800" dirty="0"/>
              <a:t>Investigations are guided by DoD FMR </a:t>
            </a:r>
          </a:p>
          <a:p>
            <a:pPr eaLnBrk="1" hangingPunct="1">
              <a:lnSpc>
                <a:spcPct val="90000"/>
              </a:lnSpc>
              <a:buFont typeface="Wingdings 3" pitchFamily="18" charset="2"/>
              <a:buNone/>
            </a:pPr>
            <a:br>
              <a:rPr lang="en-US" sz="2800" dirty="0"/>
            </a:br>
            <a:r>
              <a:rPr lang="en-US" sz="2800" dirty="0"/>
              <a:t>– Preliminary, complete within </a:t>
            </a:r>
            <a:r>
              <a:rPr lang="en-US" sz="2800" b="1" u="sng" dirty="0"/>
              <a:t>4 months</a:t>
            </a:r>
            <a:r>
              <a:rPr lang="en-US" sz="2800" b="1" dirty="0"/>
              <a:t> </a:t>
            </a:r>
            <a:r>
              <a:rPr lang="en-US" sz="2800" dirty="0"/>
              <a:t>from the date it was directed.  Para. 030301</a:t>
            </a:r>
          </a:p>
          <a:p>
            <a:pPr eaLnBrk="1" hangingPunct="1">
              <a:lnSpc>
                <a:spcPct val="90000"/>
              </a:lnSpc>
              <a:buFont typeface="Wingdings 3" pitchFamily="18" charset="2"/>
              <a:buNone/>
            </a:pPr>
            <a:br>
              <a:rPr lang="en-US" sz="2800" dirty="0"/>
            </a:br>
            <a:r>
              <a:rPr lang="en-US" sz="2800" dirty="0"/>
              <a:t>– Formal, due within </a:t>
            </a:r>
            <a:r>
              <a:rPr lang="en-US" sz="2800" b="1" u="sng" dirty="0"/>
              <a:t>9 months</a:t>
            </a:r>
            <a:r>
              <a:rPr lang="en-US" sz="2800" dirty="0"/>
              <a:t> from the date it was directed.  Para. 030301  If formal – you have to assign responsibility to someone!</a:t>
            </a:r>
            <a:endParaRPr lang="en-US" sz="1800" dirty="0"/>
          </a:p>
          <a:p>
            <a:pPr marL="0" indent="0">
              <a:buNone/>
            </a:pPr>
            <a:endParaRPr lang="en-US" dirty="0"/>
          </a:p>
        </p:txBody>
      </p:sp>
      <p:sp>
        <p:nvSpPr>
          <p:cNvPr id="2" name="Title 1"/>
          <p:cNvSpPr>
            <a:spLocks noGrp="1"/>
          </p:cNvSpPr>
          <p:nvPr>
            <p:ph type="title" idx="4294967295"/>
          </p:nvPr>
        </p:nvSpPr>
        <p:spPr>
          <a:xfrm>
            <a:off x="0" y="533400"/>
            <a:ext cx="8229600" cy="1143000"/>
          </a:xfrm>
        </p:spPr>
        <p:txBody>
          <a:bodyPr/>
          <a:lstStyle/>
          <a:p>
            <a:r>
              <a:rPr lang="en-US" dirty="0"/>
              <a:t>Investigations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9"/>
          <p:cNvSpPr>
            <a:spLocks noGrp="1" noChangeArrowheads="1"/>
          </p:cNvSpPr>
          <p:nvPr>
            <p:ph idx="1"/>
          </p:nvPr>
        </p:nvSpPr>
        <p:spPr/>
        <p:txBody>
          <a:bodyPr>
            <a:normAutofit fontScale="77500" lnSpcReduction="20000"/>
          </a:bodyPr>
          <a:lstStyle/>
          <a:p>
            <a:pPr>
              <a:buNone/>
            </a:pPr>
            <a:r>
              <a:rPr lang="en-US" sz="3200" dirty="0"/>
              <a:t>	</a:t>
            </a:r>
            <a:r>
              <a:rPr lang="en-US" sz="3200" b="1" u="sng" dirty="0"/>
              <a:t>Identifying Circumstances and Fixing Responsibility</a:t>
            </a:r>
            <a:r>
              <a:rPr lang="en-US" sz="3200" b="1" dirty="0"/>
              <a:t>. </a:t>
            </a:r>
            <a:r>
              <a:rPr lang="en-US" sz="3200" dirty="0"/>
              <a:t>The investigating officer shall carefully consider the facts and circumstances surrounding the violation before affixing responsibility for the violation. Commanding officers, budget officers, or fiscal officers may be named because of their overall responsibility or position, or the fact that they are designated as the holder of a subdivision of funds, </a:t>
            </a:r>
            <a:r>
              <a:rPr lang="en-US" sz="3200" u="sng" dirty="0"/>
              <a:t>if they failed to properly exercise their responsibilities</a:t>
            </a:r>
            <a:r>
              <a:rPr lang="en-US" sz="3200" dirty="0"/>
              <a:t>. The investigating officer, however; shall attempt to discover the specific act, or the failure to take action, that resulted in the violation, and the responsible individual(s) for the act or the failure to take action. </a:t>
            </a:r>
            <a:r>
              <a:rPr lang="en-US" sz="3200" b="1" dirty="0"/>
              <a:t>The Report of </a:t>
            </a:r>
            <a:r>
              <a:rPr lang="en-US" sz="3200" b="1" dirty="0" err="1"/>
              <a:t>Antideficiency</a:t>
            </a:r>
            <a:r>
              <a:rPr lang="en-US" sz="3200" b="1" dirty="0"/>
              <a:t> Act Violation is considered incomplete until an individual(s) has been named as responsible for the violation. A conclusion that no one could be determined responsible for the violation is not acceptable.</a:t>
            </a:r>
            <a:br>
              <a:rPr lang="en-US" sz="2400" b="1" dirty="0"/>
            </a:br>
            <a:endParaRPr lang="en-US" sz="2400" b="1" dirty="0"/>
          </a:p>
        </p:txBody>
      </p:sp>
      <p:sp>
        <p:nvSpPr>
          <p:cNvPr id="2" name="Title 1"/>
          <p:cNvSpPr>
            <a:spLocks noGrp="1"/>
          </p:cNvSpPr>
          <p:nvPr>
            <p:ph type="title" idx="4294967295"/>
          </p:nvPr>
        </p:nvSpPr>
        <p:spPr>
          <a:xfrm>
            <a:off x="0" y="533400"/>
            <a:ext cx="8305800" cy="1143000"/>
          </a:xfrm>
        </p:spPr>
        <p:txBody>
          <a:bodyPr/>
          <a:lstStyle/>
          <a:p>
            <a:r>
              <a:rPr lang="en-US" dirty="0"/>
              <a:t>RESPONSIBILITY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Content Placeholder 3"/>
          <p:cNvSpPr>
            <a:spLocks noGrp="1"/>
          </p:cNvSpPr>
          <p:nvPr>
            <p:ph idx="1"/>
          </p:nvPr>
        </p:nvSpPr>
        <p:spPr>
          <a:xfrm>
            <a:off x="1905000" y="2286000"/>
            <a:ext cx="8305800" cy="4114800"/>
          </a:xfrm>
        </p:spPr>
        <p:txBody>
          <a:bodyPr/>
          <a:lstStyle/>
          <a:p>
            <a:pPr eaLnBrk="1" hangingPunct="1"/>
            <a:r>
              <a:rPr lang="en-US" sz="3200" dirty="0"/>
              <a:t>Notification letters sent to:</a:t>
            </a:r>
          </a:p>
          <a:p>
            <a:pPr lvl="1" eaLnBrk="1" hangingPunct="1"/>
            <a:r>
              <a:rPr lang="en-US" sz="3200" dirty="0"/>
              <a:t>GAO</a:t>
            </a:r>
          </a:p>
          <a:p>
            <a:pPr lvl="1" eaLnBrk="1" hangingPunct="1"/>
            <a:r>
              <a:rPr lang="en-US" sz="3200" dirty="0"/>
              <a:t>House</a:t>
            </a:r>
          </a:p>
          <a:p>
            <a:pPr lvl="1" eaLnBrk="1" hangingPunct="1"/>
            <a:r>
              <a:rPr lang="en-US" sz="3200" dirty="0"/>
              <a:t>Senate</a:t>
            </a:r>
          </a:p>
          <a:p>
            <a:pPr lvl="1" eaLnBrk="1" hangingPunct="1"/>
            <a:r>
              <a:rPr lang="en-US" sz="3200" dirty="0"/>
              <a:t>President </a:t>
            </a:r>
          </a:p>
          <a:p>
            <a:pPr marL="457200" lvl="1" indent="0">
              <a:buNone/>
            </a:pPr>
            <a:endParaRPr lang="en-US" sz="3200" dirty="0"/>
          </a:p>
          <a:p>
            <a:pPr eaLnBrk="1" hangingPunct="1"/>
            <a:r>
              <a:rPr lang="en-US" sz="3200" dirty="0"/>
              <a:t>Posted publicly! </a:t>
            </a:r>
            <a:r>
              <a:rPr lang="en-US" sz="3200" dirty="0">
                <a:hlinkClick r:id="rId3"/>
              </a:rPr>
              <a:t>www.gao.gov</a:t>
            </a:r>
            <a:r>
              <a:rPr lang="en-US" sz="3200" dirty="0"/>
              <a:t> </a:t>
            </a:r>
          </a:p>
          <a:p>
            <a:pPr eaLnBrk="1" hangingPunct="1">
              <a:buFont typeface="Wingdings" pitchFamily="2" charset="2"/>
              <a:buNone/>
            </a:pPr>
            <a:endParaRPr lang="en-US" sz="3200" dirty="0"/>
          </a:p>
        </p:txBody>
      </p:sp>
      <p:sp>
        <p:nvSpPr>
          <p:cNvPr id="5" name="Rectangle 8"/>
          <p:cNvSpPr>
            <a:spLocks noGrp="1" noChangeArrowheads="1"/>
          </p:cNvSpPr>
          <p:nvPr>
            <p:ph type="title" idx="4294967295"/>
          </p:nvPr>
        </p:nvSpPr>
        <p:spPr>
          <a:xfrm>
            <a:off x="0" y="381000"/>
            <a:ext cx="8077200" cy="1143000"/>
          </a:xfrm>
        </p:spPr>
        <p:txBody>
          <a:bodyPr>
            <a:noAutofit/>
          </a:bodyPr>
          <a:lstStyle/>
          <a:p>
            <a:pPr algn="ctr">
              <a:defRPr/>
            </a:pPr>
            <a:r>
              <a:rPr lang="en-US" sz="4400" dirty="0"/>
              <a:t>Then what?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8850">
                                            <p:txEl>
                                              <p:pRg st="0" end="0"/>
                                            </p:txEl>
                                          </p:spTgt>
                                        </p:tgtEl>
                                        <p:attrNameLst>
                                          <p:attrName>style.visibility</p:attrName>
                                        </p:attrNameLst>
                                      </p:cBhvr>
                                      <p:to>
                                        <p:strVal val="visible"/>
                                      </p:to>
                                    </p:set>
                                    <p:animEffect transition="in" filter="checkerboard(across)">
                                      <p:cBhvr>
                                        <p:cTn id="7" dur="500"/>
                                        <p:tgtEl>
                                          <p:spTgt spid="788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8850">
                                            <p:txEl>
                                              <p:pRg st="1" end="1"/>
                                            </p:txEl>
                                          </p:spTgt>
                                        </p:tgtEl>
                                        <p:attrNameLst>
                                          <p:attrName>style.visibility</p:attrName>
                                        </p:attrNameLst>
                                      </p:cBhvr>
                                      <p:to>
                                        <p:strVal val="visible"/>
                                      </p:to>
                                    </p:set>
                                    <p:animEffect transition="in" filter="checkerboard(across)">
                                      <p:cBhvr>
                                        <p:cTn id="12" dur="500"/>
                                        <p:tgtEl>
                                          <p:spTgt spid="7885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78850">
                                            <p:txEl>
                                              <p:pRg st="2" end="2"/>
                                            </p:txEl>
                                          </p:spTgt>
                                        </p:tgtEl>
                                        <p:attrNameLst>
                                          <p:attrName>style.visibility</p:attrName>
                                        </p:attrNameLst>
                                      </p:cBhvr>
                                      <p:to>
                                        <p:strVal val="visible"/>
                                      </p:to>
                                    </p:set>
                                    <p:animEffect transition="in" filter="checkerboard(across)">
                                      <p:cBhvr>
                                        <p:cTn id="17" dur="500"/>
                                        <p:tgtEl>
                                          <p:spTgt spid="7885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78850">
                                            <p:txEl>
                                              <p:pRg st="3" end="3"/>
                                            </p:txEl>
                                          </p:spTgt>
                                        </p:tgtEl>
                                        <p:attrNameLst>
                                          <p:attrName>style.visibility</p:attrName>
                                        </p:attrNameLst>
                                      </p:cBhvr>
                                      <p:to>
                                        <p:strVal val="visible"/>
                                      </p:to>
                                    </p:set>
                                    <p:animEffect transition="in" filter="checkerboard(across)">
                                      <p:cBhvr>
                                        <p:cTn id="22" dur="500"/>
                                        <p:tgtEl>
                                          <p:spTgt spid="7885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78850">
                                            <p:txEl>
                                              <p:pRg st="4" end="4"/>
                                            </p:txEl>
                                          </p:spTgt>
                                        </p:tgtEl>
                                        <p:attrNameLst>
                                          <p:attrName>style.visibility</p:attrName>
                                        </p:attrNameLst>
                                      </p:cBhvr>
                                      <p:to>
                                        <p:strVal val="visible"/>
                                      </p:to>
                                    </p:set>
                                    <p:animEffect transition="in" filter="checkerboard(across)">
                                      <p:cBhvr>
                                        <p:cTn id="27" dur="500"/>
                                        <p:tgtEl>
                                          <p:spTgt spid="7885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78850">
                                            <p:txEl>
                                              <p:pRg st="6" end="6"/>
                                            </p:txEl>
                                          </p:spTgt>
                                        </p:tgtEl>
                                        <p:attrNameLst>
                                          <p:attrName>style.visibility</p:attrName>
                                        </p:attrNameLst>
                                      </p:cBhvr>
                                      <p:to>
                                        <p:strVal val="visible"/>
                                      </p:to>
                                    </p:set>
                                    <p:animEffect transition="in" filter="checkerboard(across)">
                                      <p:cBhvr>
                                        <p:cTn id="32" dur="500"/>
                                        <p:tgtEl>
                                          <p:spTgt spid="7885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676400" y="2286000"/>
            <a:ext cx="7772400" cy="4206240"/>
          </a:xfrm>
        </p:spPr>
        <p:txBody>
          <a:bodyPr/>
          <a:lstStyle/>
          <a:p>
            <a:pPr lvl="1" eaLnBrk="1" hangingPunct="1"/>
            <a:r>
              <a:rPr lang="en-US" sz="2800" dirty="0"/>
              <a:t>Civilian - Discipline including reprimand, reduction in grade, suspension w/o pay, removal</a:t>
            </a:r>
          </a:p>
          <a:p>
            <a:pPr lvl="1" eaLnBrk="1" hangingPunct="1"/>
            <a:endParaRPr lang="en-US" sz="2800" dirty="0"/>
          </a:p>
          <a:p>
            <a:pPr lvl="1" eaLnBrk="1" hangingPunct="1"/>
            <a:r>
              <a:rPr lang="en-US" sz="2800" dirty="0"/>
              <a:t>Military – UCMJ or administrative action</a:t>
            </a:r>
          </a:p>
        </p:txBody>
      </p:sp>
      <p:sp>
        <p:nvSpPr>
          <p:cNvPr id="2" name="Title 1"/>
          <p:cNvSpPr>
            <a:spLocks noGrp="1"/>
          </p:cNvSpPr>
          <p:nvPr>
            <p:ph type="title" idx="4294967295"/>
          </p:nvPr>
        </p:nvSpPr>
        <p:spPr>
          <a:xfrm>
            <a:off x="0" y="381000"/>
            <a:ext cx="7086600" cy="1143000"/>
          </a:xfrm>
        </p:spPr>
        <p:txBody>
          <a:bodyPr>
            <a:normAutofit/>
          </a:bodyPr>
          <a:lstStyle/>
          <a:p>
            <a:r>
              <a:rPr lang="en-US" dirty="0"/>
              <a:t>Administrative Penalties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1752600" y="2133600"/>
            <a:ext cx="7772400" cy="4206240"/>
          </a:xfrm>
        </p:spPr>
        <p:txBody>
          <a:bodyPr/>
          <a:lstStyle/>
          <a:p>
            <a:pPr eaLnBrk="1" hangingPunct="1">
              <a:buNone/>
            </a:pPr>
            <a:r>
              <a:rPr lang="en-US" dirty="0"/>
              <a:t>  </a:t>
            </a:r>
          </a:p>
          <a:p>
            <a:pPr eaLnBrk="1" hangingPunct="1">
              <a:buNone/>
            </a:pPr>
            <a:r>
              <a:rPr lang="en-US" dirty="0"/>
              <a:t>	</a:t>
            </a:r>
            <a:r>
              <a:rPr lang="en-US" sz="3600" dirty="0"/>
              <a:t>A </a:t>
            </a:r>
            <a:r>
              <a:rPr lang="en-US" sz="3600" u="sng" dirty="0"/>
              <a:t>knowing and willful violation</a:t>
            </a:r>
            <a:r>
              <a:rPr lang="en-US" sz="3600" dirty="0"/>
              <a:t> is a Class E felony, punishable by a $5k fine, confinement for up to 2 years, or both</a:t>
            </a:r>
          </a:p>
        </p:txBody>
      </p:sp>
      <p:sp>
        <p:nvSpPr>
          <p:cNvPr id="2" name="Title 1"/>
          <p:cNvSpPr>
            <a:spLocks noGrp="1"/>
          </p:cNvSpPr>
          <p:nvPr>
            <p:ph type="title" idx="4294967295"/>
          </p:nvPr>
        </p:nvSpPr>
        <p:spPr>
          <a:xfrm>
            <a:off x="0" y="381000"/>
            <a:ext cx="8229600" cy="1143000"/>
          </a:xfrm>
        </p:spPr>
        <p:txBody>
          <a:bodyPr/>
          <a:lstStyle/>
          <a:p>
            <a:r>
              <a:rPr lang="en-US" dirty="0"/>
              <a:t>Criminal Penalties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2133601"/>
            <a:ext cx="7772400" cy="4525963"/>
          </a:xfrm>
        </p:spPr>
        <p:txBody>
          <a:bodyPr>
            <a:normAutofit/>
          </a:bodyPr>
          <a:lstStyle/>
          <a:p>
            <a:r>
              <a:rPr lang="en-US" sz="2000" dirty="0"/>
              <a:t>31 U.S.C. § 1341 prohibits obligations or expenditures in excess of appropriations and contracting in advance of an appropriation</a:t>
            </a:r>
          </a:p>
          <a:p>
            <a:endParaRPr lang="en-US" sz="2000" dirty="0"/>
          </a:p>
          <a:p>
            <a:r>
              <a:rPr lang="en-US" sz="2000" dirty="0"/>
              <a:t>31 U.S.C. § 1342 prohibits government employees from accepting voluntary services</a:t>
            </a:r>
          </a:p>
          <a:p>
            <a:endParaRPr lang="en-US" sz="2000" dirty="0"/>
          </a:p>
          <a:p>
            <a:r>
              <a:rPr lang="en-US" sz="2000" dirty="0"/>
              <a:t>31 U.S.C. §§ 1511-1517 requires apportionment/administrative subdivision of funds and prohibiting obligations or expenditures in excess of apportionment or administrative subdivision of funds</a:t>
            </a:r>
          </a:p>
          <a:p>
            <a:pPr>
              <a:buNone/>
            </a:pPr>
            <a:endParaRPr lang="en-US" dirty="0"/>
          </a:p>
        </p:txBody>
      </p:sp>
      <p:sp>
        <p:nvSpPr>
          <p:cNvPr id="2" name="Title 1"/>
          <p:cNvSpPr>
            <a:spLocks noGrp="1"/>
          </p:cNvSpPr>
          <p:nvPr>
            <p:ph type="title" idx="4294967295"/>
          </p:nvPr>
        </p:nvSpPr>
        <p:spPr>
          <a:xfrm>
            <a:off x="0" y="457200"/>
            <a:ext cx="7086600" cy="1143000"/>
          </a:xfrm>
        </p:spPr>
        <p:txBody>
          <a:bodyPr>
            <a:normAutofit/>
          </a:bodyPr>
          <a:lstStyle/>
          <a:p>
            <a:r>
              <a:rPr lang="en-US" dirty="0"/>
              <a:t>References/Resources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2200" y="2133601"/>
            <a:ext cx="8305800" cy="3992563"/>
          </a:xfrm>
          <a:ln>
            <a:noFill/>
          </a:ln>
        </p:spPr>
        <p:txBody>
          <a:bodyPr>
            <a:normAutofit lnSpcReduction="10000"/>
          </a:bodyPr>
          <a:lstStyle/>
          <a:p>
            <a:r>
              <a:rPr lang="en-US" sz="2400" dirty="0"/>
              <a:t>Key Terms and Concepts</a:t>
            </a:r>
          </a:p>
          <a:p>
            <a:r>
              <a:rPr lang="en-US" sz="2400" dirty="0"/>
              <a:t>The </a:t>
            </a:r>
            <a:r>
              <a:rPr lang="en-US" sz="2400" dirty="0" err="1"/>
              <a:t>Antideficiency</a:t>
            </a:r>
            <a:r>
              <a:rPr lang="en-US" sz="2400" dirty="0"/>
              <a:t> Act </a:t>
            </a:r>
          </a:p>
          <a:p>
            <a:r>
              <a:rPr lang="en-US" sz="2400" dirty="0"/>
              <a:t>Prohibitions</a:t>
            </a:r>
          </a:p>
          <a:p>
            <a:r>
              <a:rPr lang="en-US" sz="2400" dirty="0"/>
              <a:t>Fiscal Controls</a:t>
            </a:r>
          </a:p>
          <a:p>
            <a:r>
              <a:rPr lang="en-US" sz="2400" dirty="0"/>
              <a:t>ADA Violations </a:t>
            </a:r>
          </a:p>
          <a:p>
            <a:r>
              <a:rPr lang="en-US" sz="2400" dirty="0"/>
              <a:t>Reporting Requirements and Investigations</a:t>
            </a:r>
          </a:p>
          <a:p>
            <a:r>
              <a:rPr lang="en-US" sz="2400" dirty="0"/>
              <a:t>Sanctions</a:t>
            </a:r>
          </a:p>
          <a:p>
            <a:r>
              <a:rPr lang="en-US" sz="2400" dirty="0"/>
              <a:t>References/Resources</a:t>
            </a:r>
          </a:p>
          <a:p>
            <a:endParaRPr lang="en-US" sz="2400" dirty="0"/>
          </a:p>
          <a:p>
            <a:endParaRPr lang="en-US" sz="2400" dirty="0"/>
          </a:p>
        </p:txBody>
      </p:sp>
      <p:sp>
        <p:nvSpPr>
          <p:cNvPr id="2" name="Title 1"/>
          <p:cNvSpPr>
            <a:spLocks noGrp="1"/>
          </p:cNvSpPr>
          <p:nvPr>
            <p:ph type="title" idx="4294967295"/>
          </p:nvPr>
        </p:nvSpPr>
        <p:spPr>
          <a:xfrm>
            <a:off x="0" y="381000"/>
            <a:ext cx="7086600" cy="1143000"/>
          </a:xfrm>
        </p:spPr>
        <p:txBody>
          <a:bodyPr/>
          <a:lstStyle/>
          <a:p>
            <a:r>
              <a:rPr lang="en-US" dirty="0"/>
              <a:t>Agenda</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2209801"/>
            <a:ext cx="8077200" cy="4221163"/>
          </a:xfrm>
        </p:spPr>
        <p:txBody>
          <a:bodyPr>
            <a:normAutofit/>
          </a:bodyPr>
          <a:lstStyle/>
          <a:p>
            <a:r>
              <a:rPr lang="en-US" sz="2000" dirty="0"/>
              <a:t>DOD Regulation 7000.14-R, Financial Management Regulation, vol. 14, available at </a:t>
            </a:r>
            <a:r>
              <a:rPr lang="en-US" sz="2000" dirty="0">
                <a:hlinkClick r:id="rId3"/>
              </a:rPr>
              <a:t>http://comptroller.defense.gov/fmr/</a:t>
            </a:r>
            <a:endParaRPr lang="en-US" sz="2000" dirty="0"/>
          </a:p>
          <a:p>
            <a:pPr marL="0" indent="0">
              <a:buNone/>
            </a:pPr>
            <a:endParaRPr lang="en-US" sz="2000" dirty="0"/>
          </a:p>
          <a:p>
            <a:r>
              <a:rPr lang="en-US" sz="2000" dirty="0"/>
              <a:t>Principles of Federal Appropriations Law, U.S. Government Accountability Office, Volume II, Third Edition, Chapter 6, available at </a:t>
            </a:r>
            <a:r>
              <a:rPr lang="en-US" sz="2000" dirty="0">
                <a:hlinkClick r:id="rId4"/>
              </a:rPr>
              <a:t>http://www.gao.gov/legal/redbook.html</a:t>
            </a:r>
            <a:endParaRPr lang="en-US" sz="2000" dirty="0"/>
          </a:p>
          <a:p>
            <a:endParaRPr lang="en-US" sz="2000" dirty="0"/>
          </a:p>
          <a:p>
            <a:r>
              <a:rPr lang="en-US" sz="2000" dirty="0"/>
              <a:t>GAO ADA Violation Report, available at </a:t>
            </a:r>
            <a:r>
              <a:rPr lang="en-US" sz="2000" u="sng" dirty="0"/>
              <a:t>http:/.www.gao.gov</a:t>
            </a:r>
          </a:p>
          <a:p>
            <a:endParaRPr lang="en-US" sz="2000" dirty="0"/>
          </a:p>
          <a:p>
            <a:pPr>
              <a:buNone/>
            </a:pPr>
            <a:endParaRPr lang="en-US" sz="2000" dirty="0"/>
          </a:p>
        </p:txBody>
      </p:sp>
      <p:sp>
        <p:nvSpPr>
          <p:cNvPr id="2" name="Title 1"/>
          <p:cNvSpPr>
            <a:spLocks noGrp="1"/>
          </p:cNvSpPr>
          <p:nvPr>
            <p:ph type="title" idx="4294967295"/>
          </p:nvPr>
        </p:nvSpPr>
        <p:spPr>
          <a:xfrm>
            <a:off x="0" y="457200"/>
            <a:ext cx="7086600" cy="1143000"/>
          </a:xfrm>
        </p:spPr>
        <p:txBody>
          <a:bodyPr>
            <a:normAutofit/>
          </a:bodyPr>
          <a:lstStyle/>
          <a:p>
            <a:r>
              <a:rPr lang="en-US" dirty="0"/>
              <a:t>References/Resources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p:txBody>
          <a:bodyPr/>
          <a:lstStyle/>
          <a:p>
            <a:pPr eaLnBrk="1" hangingPunct="1"/>
            <a:r>
              <a:rPr lang="en-US" dirty="0"/>
              <a:t>Questions?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828801"/>
            <a:ext cx="8763000" cy="2849563"/>
          </a:xfrm>
        </p:spPr>
        <p:txBody>
          <a:bodyPr>
            <a:noAutofit/>
          </a:bodyPr>
          <a:lstStyle/>
          <a:p>
            <a:r>
              <a:rPr lang="en-US" sz="2000" b="1" dirty="0"/>
              <a:t>Appropriation or Appropriations Act </a:t>
            </a:r>
            <a:r>
              <a:rPr lang="en-US" sz="2000" dirty="0"/>
              <a:t>– </a:t>
            </a:r>
            <a:r>
              <a:rPr lang="en-US" sz="1700" dirty="0"/>
              <a:t>The most common form of budget authority.  It is a statutory authorization to incur obligations and make payments out of the U.S. Treasury for </a:t>
            </a:r>
            <a:r>
              <a:rPr lang="en-US" sz="1700" u="sng" dirty="0"/>
              <a:t>specified</a:t>
            </a:r>
            <a:r>
              <a:rPr lang="en-US" sz="1700" dirty="0"/>
              <a:t>  purposes.</a:t>
            </a:r>
          </a:p>
          <a:p>
            <a:endParaRPr lang="en-US" sz="1700" dirty="0"/>
          </a:p>
          <a:p>
            <a:r>
              <a:rPr lang="en-US" sz="2000" b="1" dirty="0"/>
              <a:t>Apportionment</a:t>
            </a:r>
            <a:r>
              <a:rPr lang="en-US" sz="2000" dirty="0"/>
              <a:t> –   </a:t>
            </a:r>
            <a:r>
              <a:rPr lang="en-US" sz="1700" dirty="0"/>
              <a:t>A distribution by the Office of Management and Budget (OMB) of amounts available in an appropriation into amounts available for specified time periods, activities, projects, or programs. The OMB apportions funds to federal agencies based upon the agency’s request.</a:t>
            </a:r>
          </a:p>
          <a:p>
            <a:pPr>
              <a:buNone/>
            </a:pPr>
            <a:endParaRPr lang="en-US" sz="1700" dirty="0"/>
          </a:p>
          <a:p>
            <a:r>
              <a:rPr lang="en-US" sz="2000" b="1" dirty="0"/>
              <a:t>Funds </a:t>
            </a:r>
            <a:r>
              <a:rPr lang="en-US" sz="2000" dirty="0"/>
              <a:t>– </a:t>
            </a:r>
            <a:r>
              <a:rPr lang="en-US" sz="1700" dirty="0"/>
              <a:t>Appropriations or “pots” of money.  Each fund is different with respect to the purposes it can be used for, the time it is available, and the amount it contains.</a:t>
            </a:r>
          </a:p>
          <a:p>
            <a:endParaRPr lang="en-US" sz="1700" b="1" dirty="0"/>
          </a:p>
          <a:p>
            <a:r>
              <a:rPr lang="en-US" sz="2000" b="1" dirty="0"/>
              <a:t>Fiscal Year </a:t>
            </a:r>
            <a:r>
              <a:rPr lang="en-US" sz="2000" dirty="0"/>
              <a:t>– </a:t>
            </a:r>
            <a:r>
              <a:rPr lang="en-US" sz="1700" dirty="0"/>
              <a:t>Budget concerns operate on a fiscal year timeline.  The Federal Government fiscal year begins on 1 October and ends on 30 September of the following year.  (i.e. FY 2025 runs from 1 October 2024 to 30 September 2025).</a:t>
            </a:r>
          </a:p>
        </p:txBody>
      </p:sp>
      <p:sp>
        <p:nvSpPr>
          <p:cNvPr id="2" name="Title 1"/>
          <p:cNvSpPr>
            <a:spLocks noGrp="1"/>
          </p:cNvSpPr>
          <p:nvPr>
            <p:ph type="title" idx="4294967295"/>
          </p:nvPr>
        </p:nvSpPr>
        <p:spPr>
          <a:xfrm>
            <a:off x="0" y="533400"/>
            <a:ext cx="7086600" cy="1143000"/>
          </a:xfrm>
        </p:spPr>
        <p:txBody>
          <a:bodyPr/>
          <a:lstStyle/>
          <a:p>
            <a:r>
              <a:rPr lang="en-US" dirty="0"/>
              <a:t>Key Terms and Concepts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1981201"/>
            <a:ext cx="8153400" cy="4525963"/>
          </a:xfrm>
        </p:spPr>
        <p:txBody>
          <a:bodyPr>
            <a:normAutofit/>
          </a:bodyPr>
          <a:lstStyle/>
          <a:p>
            <a:r>
              <a:rPr lang="en-US" b="1" dirty="0"/>
              <a:t>Formal Subdivisions</a:t>
            </a:r>
            <a:r>
              <a:rPr lang="en-US" dirty="0"/>
              <a:t> </a:t>
            </a:r>
            <a:r>
              <a:rPr lang="en-US" b="1" dirty="0"/>
              <a:t>(Allocations)</a:t>
            </a:r>
            <a:r>
              <a:rPr lang="en-US" dirty="0"/>
              <a:t> - </a:t>
            </a:r>
            <a:r>
              <a:rPr lang="en-US" sz="1700" dirty="0"/>
              <a:t>Subdivisions of appropriations by the executive branch departments and agencies. If a formal subdivision is breached an ADA violation occurs and the person responsible for may be held liable for the violation.</a:t>
            </a:r>
            <a:endParaRPr lang="en-US" sz="1900" dirty="0"/>
          </a:p>
          <a:p>
            <a:endParaRPr lang="en-US" sz="1900" b="1" dirty="0"/>
          </a:p>
          <a:p>
            <a:r>
              <a:rPr lang="en-US" b="1" dirty="0"/>
              <a:t>Informal Subdivisions (Allowances)</a:t>
            </a:r>
            <a:r>
              <a:rPr lang="en-US" dirty="0"/>
              <a:t> - </a:t>
            </a:r>
            <a:r>
              <a:rPr lang="en-US" sz="1700" dirty="0"/>
              <a:t>Subdivisions of appropriations by agencies at lower levels, </a:t>
            </a:r>
            <a:r>
              <a:rPr lang="en-US" sz="1700" i="1" dirty="0"/>
              <a:t>e.g., within an installation</a:t>
            </a:r>
            <a:r>
              <a:rPr lang="en-US" sz="1700" dirty="0"/>
              <a:t>. These subdivisions are considered funding targets, or “allowances.” Incurring obligations in excess of an allowance is not necessarily an ADA violation.</a:t>
            </a:r>
          </a:p>
          <a:p>
            <a:endParaRPr lang="en-US" sz="1700" b="1" dirty="0"/>
          </a:p>
          <a:p>
            <a:r>
              <a:rPr lang="en-US" b="1" dirty="0"/>
              <a:t>Period of Availability </a:t>
            </a:r>
            <a:r>
              <a:rPr lang="en-US" dirty="0"/>
              <a:t>- </a:t>
            </a:r>
            <a:r>
              <a:rPr lang="en-US" sz="1700" dirty="0"/>
              <a:t>The period of time for which appropriations are available for obligation.  If funds are not obligated during the period of availability, then the funds expire and are generally unavailable for new obligations.  Periods of availability may or may not be specified in the appropriation act.</a:t>
            </a:r>
          </a:p>
          <a:p>
            <a:endParaRPr lang="en-US" dirty="0"/>
          </a:p>
        </p:txBody>
      </p:sp>
      <p:sp>
        <p:nvSpPr>
          <p:cNvPr id="2" name="Title 1"/>
          <p:cNvSpPr>
            <a:spLocks noGrp="1"/>
          </p:cNvSpPr>
          <p:nvPr>
            <p:ph type="title" idx="4294967295"/>
          </p:nvPr>
        </p:nvSpPr>
        <p:spPr>
          <a:xfrm>
            <a:off x="0" y="457200"/>
            <a:ext cx="7086600" cy="1143000"/>
          </a:xfrm>
        </p:spPr>
        <p:txBody>
          <a:bodyPr/>
          <a:lstStyle/>
          <a:p>
            <a:r>
              <a:rPr lang="en-US" dirty="0"/>
              <a:t>Key Terms and Concepts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981201"/>
            <a:ext cx="8229600" cy="4525963"/>
          </a:xfrm>
        </p:spPr>
        <p:txBody>
          <a:bodyPr>
            <a:normAutofit/>
          </a:bodyPr>
          <a:lstStyle/>
          <a:p>
            <a:r>
              <a:rPr lang="en-US" sz="2000" b="1" dirty="0"/>
              <a:t>Commitment </a:t>
            </a:r>
            <a:r>
              <a:rPr lang="en-US" sz="1700" b="1" dirty="0"/>
              <a:t>–</a:t>
            </a:r>
            <a:r>
              <a:rPr lang="en-US" sz="1700" dirty="0"/>
              <a:t> An administrative reservation of allotted funds, or of other funds, in anticipation of their obligation.  This verifies sufficient funds exist.  There are no legal consequences for “fencing off” funds and the commitment can be undone.</a:t>
            </a:r>
          </a:p>
          <a:p>
            <a:endParaRPr lang="en-US" sz="1700" b="1" dirty="0"/>
          </a:p>
          <a:p>
            <a:r>
              <a:rPr lang="en-US" sz="2000" b="1" dirty="0"/>
              <a:t>Obligation </a:t>
            </a:r>
            <a:r>
              <a:rPr lang="en-US" sz="2000" dirty="0"/>
              <a:t>– </a:t>
            </a:r>
            <a:r>
              <a:rPr lang="en-US" sz="1700" dirty="0"/>
              <a:t>A definite act (usually a contract) that creates a legal liability on the part of the Government for the payment of goods and services ordered or received.  An agency incurs an obligation when it places an order, signs a contract, awards a grant, purchases services or takes other actions that require the government to make payments to the public or from one government account to another. </a:t>
            </a:r>
          </a:p>
          <a:p>
            <a:endParaRPr lang="en-US" sz="1700" b="1" dirty="0"/>
          </a:p>
          <a:p>
            <a:r>
              <a:rPr lang="en-US" sz="2000" b="1" dirty="0"/>
              <a:t>Voluntary Services</a:t>
            </a:r>
            <a:r>
              <a:rPr lang="en-US" sz="2000" dirty="0"/>
              <a:t> – </a:t>
            </a:r>
            <a:r>
              <a:rPr lang="en-US" sz="1700" dirty="0"/>
              <a:t>Services rendered without a prior contract for compensation or without an advance agreement that the services will be gratuitous.</a:t>
            </a:r>
            <a:endParaRPr lang="en-US" sz="1700" b="1" dirty="0"/>
          </a:p>
        </p:txBody>
      </p:sp>
      <p:sp>
        <p:nvSpPr>
          <p:cNvPr id="2" name="Title 1"/>
          <p:cNvSpPr>
            <a:spLocks noGrp="1"/>
          </p:cNvSpPr>
          <p:nvPr>
            <p:ph type="title" idx="4294967295"/>
          </p:nvPr>
        </p:nvSpPr>
        <p:spPr>
          <a:xfrm>
            <a:off x="0" y="381000"/>
            <a:ext cx="7086600" cy="1143000"/>
          </a:xfrm>
        </p:spPr>
        <p:txBody>
          <a:bodyPr/>
          <a:lstStyle/>
          <a:p>
            <a:r>
              <a:rPr lang="en-US" dirty="0"/>
              <a:t>Key Terms and Concepts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1676400" y="1981200"/>
            <a:ext cx="8229600" cy="4648200"/>
          </a:xfrm>
        </p:spPr>
        <p:txBody>
          <a:bodyPr/>
          <a:lstStyle/>
          <a:p>
            <a:pPr lvl="1">
              <a:buNone/>
            </a:pPr>
            <a:r>
              <a:rPr lang="en-US" sz="2800" dirty="0"/>
              <a:t>31 U.S.C. §§ 1511- 1519 </a:t>
            </a:r>
          </a:p>
          <a:p>
            <a:pPr lvl="2"/>
            <a:r>
              <a:rPr lang="en-US" sz="2600" dirty="0"/>
              <a:t>requires apportionment and administrative subdivisions of appropriations</a:t>
            </a:r>
          </a:p>
          <a:p>
            <a:pPr lvl="1">
              <a:buNone/>
            </a:pPr>
            <a:r>
              <a:rPr lang="en-US" sz="2800" dirty="0"/>
              <a:t>31 U.S.C. § 1341 </a:t>
            </a:r>
          </a:p>
          <a:p>
            <a:pPr lvl="2"/>
            <a:r>
              <a:rPr lang="en-US" sz="2600" dirty="0"/>
              <a:t>prohibits obligations or expenditures in excess of appropriations and contracting in advance of an appropriation</a:t>
            </a:r>
          </a:p>
          <a:p>
            <a:pPr lvl="1">
              <a:buNone/>
            </a:pPr>
            <a:r>
              <a:rPr lang="en-US" sz="2800" dirty="0"/>
              <a:t>31 U.S.C. § 1342 </a:t>
            </a:r>
          </a:p>
          <a:p>
            <a:pPr lvl="2"/>
            <a:r>
              <a:rPr lang="en-US" sz="2600" dirty="0"/>
              <a:t>prohibits accepting voluntary services</a:t>
            </a:r>
          </a:p>
        </p:txBody>
      </p:sp>
      <p:sp>
        <p:nvSpPr>
          <p:cNvPr id="2" name="Title 1"/>
          <p:cNvSpPr>
            <a:spLocks noGrp="1"/>
          </p:cNvSpPr>
          <p:nvPr>
            <p:ph type="title" idx="4294967295"/>
          </p:nvPr>
        </p:nvSpPr>
        <p:spPr>
          <a:xfrm>
            <a:off x="0" y="457200"/>
            <a:ext cx="8001000" cy="1143000"/>
          </a:xfrm>
        </p:spPr>
        <p:txBody>
          <a:bodyPr/>
          <a:lstStyle/>
          <a:p>
            <a:r>
              <a:rPr lang="en-US" dirty="0"/>
              <a:t>The </a:t>
            </a:r>
            <a:r>
              <a:rPr lang="en-US" dirty="0" err="1"/>
              <a:t>Antideficiency</a:t>
            </a:r>
            <a:r>
              <a:rPr lang="en-US" dirty="0"/>
              <a:t> Act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2590800" y="1600200"/>
            <a:ext cx="8004766" cy="4800600"/>
            <a:chOff x="808" y="1104"/>
            <a:chExt cx="4905" cy="3024"/>
          </a:xfrm>
        </p:grpSpPr>
        <p:sp>
          <p:nvSpPr>
            <p:cNvPr id="38917" name="Rectangle 3"/>
            <p:cNvSpPr>
              <a:spLocks noChangeArrowheads="1"/>
            </p:cNvSpPr>
            <p:nvPr/>
          </p:nvSpPr>
          <p:spPr bwMode="auto">
            <a:xfrm>
              <a:off x="3368" y="1392"/>
              <a:ext cx="1912" cy="463"/>
            </a:xfrm>
            <a:prstGeom prst="rect">
              <a:avLst/>
            </a:prstGeom>
            <a:noFill/>
            <a:ln w="38100">
              <a:solidFill>
                <a:srgbClr val="66FFFF"/>
              </a:solidFill>
              <a:miter lim="800000"/>
              <a:headEnd/>
              <a:tailEnd/>
            </a:ln>
          </p:spPr>
          <p:txBody>
            <a:bodyPr wrap="none" anchor="ctr"/>
            <a:lstStyle/>
            <a:p>
              <a:pPr algn="ctr" eaLnBrk="0" hangingPunct="0"/>
              <a:endParaRPr lang="en-US"/>
            </a:p>
          </p:txBody>
        </p:sp>
        <p:sp>
          <p:nvSpPr>
            <p:cNvPr id="38918" name="Text Box 4"/>
            <p:cNvSpPr txBox="1">
              <a:spLocks noChangeArrowheads="1"/>
            </p:cNvSpPr>
            <p:nvPr/>
          </p:nvSpPr>
          <p:spPr bwMode="auto">
            <a:xfrm>
              <a:off x="3456" y="1440"/>
              <a:ext cx="2016" cy="330"/>
            </a:xfrm>
            <a:prstGeom prst="rect">
              <a:avLst/>
            </a:prstGeom>
            <a:noFill/>
            <a:ln w="9525">
              <a:noFill/>
              <a:miter lim="800000"/>
              <a:headEnd/>
              <a:tailEnd/>
            </a:ln>
          </p:spPr>
          <p:txBody>
            <a:bodyPr>
              <a:spAutoFit/>
            </a:bodyPr>
            <a:lstStyle/>
            <a:p>
              <a:pPr eaLnBrk="0" hangingPunct="0">
                <a:spcAft>
                  <a:spcPct val="170000"/>
                </a:spcAft>
              </a:pPr>
              <a:r>
                <a:rPr lang="en-US" sz="2800" b="1" dirty="0">
                  <a:latin typeface="Arial" charset="0"/>
                </a:rPr>
                <a:t>Appropriation</a:t>
              </a:r>
            </a:p>
          </p:txBody>
        </p:sp>
        <p:sp>
          <p:nvSpPr>
            <p:cNvPr id="38919" name="Rectangle 5"/>
            <p:cNvSpPr>
              <a:spLocks noChangeArrowheads="1"/>
            </p:cNvSpPr>
            <p:nvPr/>
          </p:nvSpPr>
          <p:spPr bwMode="auto">
            <a:xfrm>
              <a:off x="1104" y="1872"/>
              <a:ext cx="1728" cy="419"/>
            </a:xfrm>
            <a:prstGeom prst="rect">
              <a:avLst/>
            </a:prstGeom>
            <a:noFill/>
            <a:ln w="38100">
              <a:solidFill>
                <a:srgbClr val="66FFFF"/>
              </a:solidFill>
              <a:miter lim="800000"/>
              <a:headEnd/>
              <a:tailEnd/>
            </a:ln>
          </p:spPr>
          <p:txBody>
            <a:bodyPr wrap="none" anchor="ctr"/>
            <a:lstStyle/>
            <a:p>
              <a:pPr algn="ctr" eaLnBrk="0" hangingPunct="0"/>
              <a:endParaRPr lang="en-US"/>
            </a:p>
          </p:txBody>
        </p:sp>
        <p:sp>
          <p:nvSpPr>
            <p:cNvPr id="38920" name="Rectangle 6"/>
            <p:cNvSpPr>
              <a:spLocks noChangeArrowheads="1"/>
            </p:cNvSpPr>
            <p:nvPr/>
          </p:nvSpPr>
          <p:spPr bwMode="auto">
            <a:xfrm>
              <a:off x="1344" y="1104"/>
              <a:ext cx="1344" cy="432"/>
            </a:xfrm>
            <a:prstGeom prst="rect">
              <a:avLst/>
            </a:prstGeom>
            <a:noFill/>
            <a:ln w="38100">
              <a:solidFill>
                <a:srgbClr val="66FFFF"/>
              </a:solidFill>
              <a:miter lim="800000"/>
              <a:headEnd/>
              <a:tailEnd/>
            </a:ln>
          </p:spPr>
          <p:txBody>
            <a:bodyPr wrap="none" anchor="ctr"/>
            <a:lstStyle/>
            <a:p>
              <a:pPr algn="ctr" eaLnBrk="0" hangingPunct="0"/>
              <a:endParaRPr lang="en-US"/>
            </a:p>
          </p:txBody>
        </p:sp>
        <p:sp>
          <p:nvSpPr>
            <p:cNvPr id="38921" name="Text Box 7"/>
            <p:cNvSpPr txBox="1">
              <a:spLocks noChangeArrowheads="1"/>
            </p:cNvSpPr>
            <p:nvPr/>
          </p:nvSpPr>
          <p:spPr bwMode="auto">
            <a:xfrm>
              <a:off x="1152" y="1104"/>
              <a:ext cx="1680" cy="233"/>
            </a:xfrm>
            <a:prstGeom prst="rect">
              <a:avLst/>
            </a:prstGeom>
            <a:noFill/>
            <a:ln w="9525">
              <a:noFill/>
              <a:miter lim="800000"/>
              <a:headEnd/>
              <a:tailEnd/>
            </a:ln>
          </p:spPr>
          <p:txBody>
            <a:bodyPr>
              <a:spAutoFit/>
            </a:bodyPr>
            <a:lstStyle/>
            <a:p>
              <a:pPr algn="ctr" eaLnBrk="0" hangingPunct="0"/>
              <a:r>
                <a:rPr lang="en-US" b="1" dirty="0"/>
                <a:t>Congress</a:t>
              </a:r>
            </a:p>
          </p:txBody>
        </p:sp>
        <p:sp>
          <p:nvSpPr>
            <p:cNvPr id="38922" name="Text Box 8"/>
            <p:cNvSpPr txBox="1">
              <a:spLocks noChangeArrowheads="1"/>
            </p:cNvSpPr>
            <p:nvPr/>
          </p:nvSpPr>
          <p:spPr bwMode="auto">
            <a:xfrm>
              <a:off x="1757" y="1872"/>
              <a:ext cx="475" cy="407"/>
            </a:xfrm>
            <a:prstGeom prst="rect">
              <a:avLst/>
            </a:prstGeom>
            <a:noFill/>
            <a:ln w="9525">
              <a:noFill/>
              <a:miter lim="800000"/>
              <a:headEnd/>
              <a:tailEnd/>
            </a:ln>
          </p:spPr>
          <p:txBody>
            <a:bodyPr wrap="none">
              <a:spAutoFit/>
            </a:bodyPr>
            <a:lstStyle/>
            <a:p>
              <a:pPr algn="ctr" eaLnBrk="0" hangingPunct="0"/>
              <a:r>
                <a:rPr lang="en-US" b="1"/>
                <a:t>OMB</a:t>
              </a:r>
            </a:p>
            <a:p>
              <a:pPr algn="ctr" eaLnBrk="0" hangingPunct="0"/>
              <a:endParaRPr lang="en-US" b="1"/>
            </a:p>
          </p:txBody>
        </p:sp>
        <p:sp>
          <p:nvSpPr>
            <p:cNvPr id="38923" name="Text Box 9"/>
            <p:cNvSpPr txBox="1">
              <a:spLocks noChangeArrowheads="1"/>
            </p:cNvSpPr>
            <p:nvPr/>
          </p:nvSpPr>
          <p:spPr bwMode="auto">
            <a:xfrm>
              <a:off x="1271" y="2640"/>
              <a:ext cx="1436" cy="233"/>
            </a:xfrm>
            <a:prstGeom prst="rect">
              <a:avLst/>
            </a:prstGeom>
            <a:noFill/>
            <a:ln w="9525">
              <a:noFill/>
              <a:miter lim="800000"/>
              <a:headEnd/>
              <a:tailEnd/>
            </a:ln>
          </p:spPr>
          <p:txBody>
            <a:bodyPr wrap="none">
              <a:spAutoFit/>
            </a:bodyPr>
            <a:lstStyle/>
            <a:p>
              <a:pPr algn="ctr" eaLnBrk="0" hangingPunct="0"/>
              <a:r>
                <a:rPr lang="en-US" b="1" dirty="0"/>
                <a:t>DoD Comptroller</a:t>
              </a:r>
            </a:p>
          </p:txBody>
        </p:sp>
        <p:sp>
          <p:nvSpPr>
            <p:cNvPr id="38924" name="Text Box 10"/>
            <p:cNvSpPr txBox="1">
              <a:spLocks noChangeArrowheads="1"/>
            </p:cNvSpPr>
            <p:nvPr/>
          </p:nvSpPr>
          <p:spPr bwMode="auto">
            <a:xfrm>
              <a:off x="808" y="3744"/>
              <a:ext cx="683" cy="291"/>
            </a:xfrm>
            <a:prstGeom prst="rect">
              <a:avLst/>
            </a:prstGeom>
            <a:noFill/>
            <a:ln w="9525">
              <a:noFill/>
              <a:miter lim="800000"/>
              <a:headEnd/>
              <a:tailEnd/>
            </a:ln>
          </p:spPr>
          <p:txBody>
            <a:bodyPr>
              <a:spAutoFit/>
            </a:bodyPr>
            <a:lstStyle/>
            <a:p>
              <a:pPr eaLnBrk="0" hangingPunct="0"/>
              <a:r>
                <a:rPr lang="en-US" sz="2400" b="1" dirty="0"/>
                <a:t>Army</a:t>
              </a:r>
              <a:endParaRPr lang="en-US" sz="2400" b="1" dirty="0">
                <a:solidFill>
                  <a:schemeClr val="bg1"/>
                </a:solidFill>
              </a:endParaRPr>
            </a:p>
          </p:txBody>
        </p:sp>
        <p:sp>
          <p:nvSpPr>
            <p:cNvPr id="38925" name="Rectangle 12"/>
            <p:cNvSpPr>
              <a:spLocks noChangeArrowheads="1"/>
            </p:cNvSpPr>
            <p:nvPr/>
          </p:nvSpPr>
          <p:spPr bwMode="auto">
            <a:xfrm>
              <a:off x="816" y="2654"/>
              <a:ext cx="2352" cy="436"/>
            </a:xfrm>
            <a:prstGeom prst="rect">
              <a:avLst/>
            </a:prstGeom>
            <a:noFill/>
            <a:ln w="38100">
              <a:solidFill>
                <a:srgbClr val="66FFFF"/>
              </a:solidFill>
              <a:miter lim="800000"/>
              <a:headEnd/>
              <a:tailEnd/>
            </a:ln>
          </p:spPr>
          <p:txBody>
            <a:bodyPr wrap="none" anchor="ctr"/>
            <a:lstStyle/>
            <a:p>
              <a:pPr algn="ctr" eaLnBrk="0" hangingPunct="0"/>
              <a:endParaRPr lang="en-US"/>
            </a:p>
          </p:txBody>
        </p:sp>
        <p:sp>
          <p:nvSpPr>
            <p:cNvPr id="38926" name="Line 13"/>
            <p:cNvSpPr>
              <a:spLocks noChangeShapeType="1"/>
            </p:cNvSpPr>
            <p:nvPr/>
          </p:nvSpPr>
          <p:spPr bwMode="auto">
            <a:xfrm>
              <a:off x="2016" y="1536"/>
              <a:ext cx="0" cy="315"/>
            </a:xfrm>
            <a:prstGeom prst="line">
              <a:avLst/>
            </a:prstGeom>
            <a:noFill/>
            <a:ln w="38100">
              <a:solidFill>
                <a:srgbClr val="66FFFF"/>
              </a:solidFill>
              <a:round/>
              <a:headEnd/>
              <a:tailEnd/>
            </a:ln>
          </p:spPr>
          <p:txBody>
            <a:bodyPr wrap="none" anchor="ctr"/>
            <a:lstStyle/>
            <a:p>
              <a:endParaRPr lang="en-US"/>
            </a:p>
          </p:txBody>
        </p:sp>
        <p:sp>
          <p:nvSpPr>
            <p:cNvPr id="38927" name="Line 14"/>
            <p:cNvSpPr>
              <a:spLocks noChangeShapeType="1"/>
            </p:cNvSpPr>
            <p:nvPr/>
          </p:nvSpPr>
          <p:spPr bwMode="auto">
            <a:xfrm>
              <a:off x="2010" y="2291"/>
              <a:ext cx="0" cy="363"/>
            </a:xfrm>
            <a:prstGeom prst="line">
              <a:avLst/>
            </a:prstGeom>
            <a:noFill/>
            <a:ln w="38100">
              <a:solidFill>
                <a:srgbClr val="66FFFF"/>
              </a:solidFill>
              <a:round/>
              <a:headEnd/>
              <a:tailEnd/>
            </a:ln>
          </p:spPr>
          <p:txBody>
            <a:bodyPr wrap="none" anchor="ctr"/>
            <a:lstStyle/>
            <a:p>
              <a:endParaRPr lang="en-US"/>
            </a:p>
          </p:txBody>
        </p:sp>
        <p:sp>
          <p:nvSpPr>
            <p:cNvPr id="38928" name="Line 15"/>
            <p:cNvSpPr>
              <a:spLocks noChangeShapeType="1"/>
            </p:cNvSpPr>
            <p:nvPr/>
          </p:nvSpPr>
          <p:spPr bwMode="auto">
            <a:xfrm>
              <a:off x="1111" y="3420"/>
              <a:ext cx="1781" cy="0"/>
            </a:xfrm>
            <a:prstGeom prst="line">
              <a:avLst/>
            </a:prstGeom>
            <a:noFill/>
            <a:ln w="38100">
              <a:solidFill>
                <a:srgbClr val="66FFFF"/>
              </a:solidFill>
              <a:round/>
              <a:headEnd/>
              <a:tailEnd/>
            </a:ln>
          </p:spPr>
          <p:txBody>
            <a:bodyPr wrap="none" anchor="ctr"/>
            <a:lstStyle/>
            <a:p>
              <a:endParaRPr lang="en-US"/>
            </a:p>
          </p:txBody>
        </p:sp>
        <p:sp>
          <p:nvSpPr>
            <p:cNvPr id="38929" name="Line 16"/>
            <p:cNvSpPr>
              <a:spLocks noChangeShapeType="1"/>
            </p:cNvSpPr>
            <p:nvPr/>
          </p:nvSpPr>
          <p:spPr bwMode="auto">
            <a:xfrm>
              <a:off x="2010" y="3090"/>
              <a:ext cx="0" cy="364"/>
            </a:xfrm>
            <a:prstGeom prst="line">
              <a:avLst/>
            </a:prstGeom>
            <a:noFill/>
            <a:ln w="38100">
              <a:solidFill>
                <a:srgbClr val="66FFFF"/>
              </a:solidFill>
              <a:round/>
              <a:headEnd/>
              <a:tailEnd/>
            </a:ln>
          </p:spPr>
          <p:txBody>
            <a:bodyPr wrap="none" anchor="ctr"/>
            <a:lstStyle/>
            <a:p>
              <a:endParaRPr lang="en-US"/>
            </a:p>
          </p:txBody>
        </p:sp>
        <p:sp>
          <p:nvSpPr>
            <p:cNvPr id="38930" name="Line 17"/>
            <p:cNvSpPr>
              <a:spLocks noChangeShapeType="1"/>
            </p:cNvSpPr>
            <p:nvPr/>
          </p:nvSpPr>
          <p:spPr bwMode="auto">
            <a:xfrm>
              <a:off x="2010" y="3454"/>
              <a:ext cx="0" cy="142"/>
            </a:xfrm>
            <a:prstGeom prst="line">
              <a:avLst/>
            </a:prstGeom>
            <a:noFill/>
            <a:ln w="38100">
              <a:solidFill>
                <a:srgbClr val="66FFFF"/>
              </a:solidFill>
              <a:round/>
              <a:headEnd/>
              <a:tailEnd/>
            </a:ln>
          </p:spPr>
          <p:txBody>
            <a:bodyPr wrap="none" anchor="ctr"/>
            <a:lstStyle/>
            <a:p>
              <a:endParaRPr lang="en-US"/>
            </a:p>
          </p:txBody>
        </p:sp>
        <p:sp>
          <p:nvSpPr>
            <p:cNvPr id="38931" name="Line 18"/>
            <p:cNvSpPr>
              <a:spLocks noChangeShapeType="1"/>
            </p:cNvSpPr>
            <p:nvPr/>
          </p:nvSpPr>
          <p:spPr bwMode="auto">
            <a:xfrm>
              <a:off x="2892" y="3396"/>
              <a:ext cx="0" cy="218"/>
            </a:xfrm>
            <a:prstGeom prst="line">
              <a:avLst/>
            </a:prstGeom>
            <a:noFill/>
            <a:ln w="38100">
              <a:solidFill>
                <a:srgbClr val="66FFFF"/>
              </a:solidFill>
              <a:round/>
              <a:headEnd/>
              <a:tailEnd/>
            </a:ln>
          </p:spPr>
          <p:txBody>
            <a:bodyPr wrap="none" anchor="ctr"/>
            <a:lstStyle/>
            <a:p>
              <a:endParaRPr lang="en-US"/>
            </a:p>
          </p:txBody>
        </p:sp>
        <p:sp>
          <p:nvSpPr>
            <p:cNvPr id="38932" name="Line 19"/>
            <p:cNvSpPr>
              <a:spLocks noChangeShapeType="1"/>
            </p:cNvSpPr>
            <p:nvPr/>
          </p:nvSpPr>
          <p:spPr bwMode="auto">
            <a:xfrm>
              <a:off x="1128" y="3408"/>
              <a:ext cx="0" cy="218"/>
            </a:xfrm>
            <a:prstGeom prst="line">
              <a:avLst/>
            </a:prstGeom>
            <a:noFill/>
            <a:ln w="38100">
              <a:solidFill>
                <a:srgbClr val="66FFFF"/>
              </a:solidFill>
              <a:round/>
              <a:headEnd/>
              <a:tailEnd/>
            </a:ln>
          </p:spPr>
          <p:txBody>
            <a:bodyPr wrap="none" anchor="ctr"/>
            <a:lstStyle/>
            <a:p>
              <a:endParaRPr lang="en-US"/>
            </a:p>
          </p:txBody>
        </p:sp>
        <p:sp>
          <p:nvSpPr>
            <p:cNvPr id="38933" name="Rectangle 20"/>
            <p:cNvSpPr>
              <a:spLocks noChangeArrowheads="1"/>
            </p:cNvSpPr>
            <p:nvPr/>
          </p:nvSpPr>
          <p:spPr bwMode="auto">
            <a:xfrm>
              <a:off x="816" y="3614"/>
              <a:ext cx="720" cy="514"/>
            </a:xfrm>
            <a:prstGeom prst="rect">
              <a:avLst/>
            </a:prstGeom>
            <a:noFill/>
            <a:ln w="38100">
              <a:solidFill>
                <a:srgbClr val="66FFFF"/>
              </a:solidFill>
              <a:miter lim="800000"/>
              <a:headEnd/>
              <a:tailEnd/>
            </a:ln>
          </p:spPr>
          <p:txBody>
            <a:bodyPr wrap="none" anchor="ctr"/>
            <a:lstStyle/>
            <a:p>
              <a:pPr algn="ctr" eaLnBrk="0" hangingPunct="0"/>
              <a:endParaRPr lang="en-US"/>
            </a:p>
          </p:txBody>
        </p:sp>
        <p:sp>
          <p:nvSpPr>
            <p:cNvPr id="38934" name="Rectangle 21"/>
            <p:cNvSpPr>
              <a:spLocks noChangeArrowheads="1"/>
            </p:cNvSpPr>
            <p:nvPr/>
          </p:nvSpPr>
          <p:spPr bwMode="auto">
            <a:xfrm>
              <a:off x="2645" y="3600"/>
              <a:ext cx="795" cy="528"/>
            </a:xfrm>
            <a:prstGeom prst="rect">
              <a:avLst/>
            </a:prstGeom>
            <a:noFill/>
            <a:ln w="38100">
              <a:solidFill>
                <a:srgbClr val="66FFFF"/>
              </a:solidFill>
              <a:miter lim="800000"/>
              <a:headEnd/>
              <a:tailEnd/>
            </a:ln>
          </p:spPr>
          <p:txBody>
            <a:bodyPr wrap="none" anchor="ctr"/>
            <a:lstStyle/>
            <a:p>
              <a:pPr algn="ctr" eaLnBrk="0" hangingPunct="0"/>
              <a:endParaRPr lang="en-US"/>
            </a:p>
          </p:txBody>
        </p:sp>
        <p:sp>
          <p:nvSpPr>
            <p:cNvPr id="38935" name="Rectangle 22"/>
            <p:cNvSpPr>
              <a:spLocks noChangeArrowheads="1"/>
            </p:cNvSpPr>
            <p:nvPr/>
          </p:nvSpPr>
          <p:spPr bwMode="auto">
            <a:xfrm>
              <a:off x="3368" y="2218"/>
              <a:ext cx="2008" cy="436"/>
            </a:xfrm>
            <a:prstGeom prst="rect">
              <a:avLst/>
            </a:prstGeom>
            <a:noFill/>
            <a:ln w="38100">
              <a:solidFill>
                <a:srgbClr val="66FFFF"/>
              </a:solidFill>
              <a:miter lim="800000"/>
              <a:headEnd/>
              <a:tailEnd/>
            </a:ln>
          </p:spPr>
          <p:txBody>
            <a:bodyPr wrap="none" anchor="ctr"/>
            <a:lstStyle/>
            <a:p>
              <a:pPr algn="ctr" eaLnBrk="0" hangingPunct="0"/>
              <a:endParaRPr lang="en-US"/>
            </a:p>
          </p:txBody>
        </p:sp>
        <p:sp>
          <p:nvSpPr>
            <p:cNvPr id="38936" name="Rectangle 23"/>
            <p:cNvSpPr>
              <a:spLocks noChangeArrowheads="1"/>
            </p:cNvSpPr>
            <p:nvPr/>
          </p:nvSpPr>
          <p:spPr bwMode="auto">
            <a:xfrm>
              <a:off x="3368" y="3018"/>
              <a:ext cx="1576" cy="436"/>
            </a:xfrm>
            <a:prstGeom prst="rect">
              <a:avLst/>
            </a:prstGeom>
            <a:noFill/>
            <a:ln w="38100">
              <a:solidFill>
                <a:srgbClr val="66FFFF"/>
              </a:solidFill>
              <a:miter lim="800000"/>
              <a:headEnd/>
              <a:tailEnd/>
            </a:ln>
          </p:spPr>
          <p:txBody>
            <a:bodyPr wrap="none" anchor="ctr"/>
            <a:lstStyle/>
            <a:p>
              <a:pPr algn="ctr" eaLnBrk="0" hangingPunct="0"/>
              <a:endParaRPr lang="en-US" sz="2400"/>
            </a:p>
          </p:txBody>
        </p:sp>
        <p:sp>
          <p:nvSpPr>
            <p:cNvPr id="38937" name="Line 24"/>
            <p:cNvSpPr>
              <a:spLocks noChangeShapeType="1"/>
            </p:cNvSpPr>
            <p:nvPr/>
          </p:nvSpPr>
          <p:spPr bwMode="auto">
            <a:xfrm flipH="1">
              <a:off x="2203" y="1632"/>
              <a:ext cx="1157" cy="5"/>
            </a:xfrm>
            <a:prstGeom prst="line">
              <a:avLst/>
            </a:prstGeom>
            <a:noFill/>
            <a:ln w="76200">
              <a:solidFill>
                <a:srgbClr val="66FFFF"/>
              </a:solidFill>
              <a:round/>
              <a:headEnd/>
              <a:tailEnd type="triangle" w="med" len="med"/>
            </a:ln>
          </p:spPr>
          <p:txBody>
            <a:bodyPr wrap="none" anchor="ctr"/>
            <a:lstStyle/>
            <a:p>
              <a:endParaRPr lang="en-US"/>
            </a:p>
          </p:txBody>
        </p:sp>
        <p:sp>
          <p:nvSpPr>
            <p:cNvPr id="38938" name="Line 25"/>
            <p:cNvSpPr>
              <a:spLocks noChangeShapeType="1"/>
            </p:cNvSpPr>
            <p:nvPr/>
          </p:nvSpPr>
          <p:spPr bwMode="auto">
            <a:xfrm flipH="1">
              <a:off x="2203" y="2436"/>
              <a:ext cx="1165" cy="0"/>
            </a:xfrm>
            <a:prstGeom prst="line">
              <a:avLst/>
            </a:prstGeom>
            <a:noFill/>
            <a:ln w="76200">
              <a:solidFill>
                <a:srgbClr val="66FFFF"/>
              </a:solidFill>
              <a:round/>
              <a:headEnd/>
              <a:tailEnd type="triangle" w="med" len="med"/>
            </a:ln>
          </p:spPr>
          <p:txBody>
            <a:bodyPr wrap="none" anchor="ctr"/>
            <a:lstStyle/>
            <a:p>
              <a:endParaRPr lang="en-US"/>
            </a:p>
          </p:txBody>
        </p:sp>
        <p:sp>
          <p:nvSpPr>
            <p:cNvPr id="38939" name="Line 26"/>
            <p:cNvSpPr>
              <a:spLocks noChangeShapeType="1"/>
            </p:cNvSpPr>
            <p:nvPr/>
          </p:nvSpPr>
          <p:spPr bwMode="auto">
            <a:xfrm flipH="1">
              <a:off x="2203" y="3236"/>
              <a:ext cx="1165" cy="0"/>
            </a:xfrm>
            <a:prstGeom prst="line">
              <a:avLst/>
            </a:prstGeom>
            <a:noFill/>
            <a:ln w="76200">
              <a:solidFill>
                <a:srgbClr val="66FFFF"/>
              </a:solidFill>
              <a:round/>
              <a:headEnd/>
              <a:tailEnd type="triangle" w="med" len="med"/>
            </a:ln>
          </p:spPr>
          <p:txBody>
            <a:bodyPr wrap="none" anchor="ctr"/>
            <a:lstStyle/>
            <a:p>
              <a:endParaRPr lang="en-US"/>
            </a:p>
          </p:txBody>
        </p:sp>
        <p:sp>
          <p:nvSpPr>
            <p:cNvPr id="38940" name="Rectangle 27"/>
            <p:cNvSpPr>
              <a:spLocks noChangeArrowheads="1"/>
            </p:cNvSpPr>
            <p:nvPr/>
          </p:nvSpPr>
          <p:spPr bwMode="auto">
            <a:xfrm>
              <a:off x="3460" y="3028"/>
              <a:ext cx="1746" cy="330"/>
            </a:xfrm>
            <a:prstGeom prst="rect">
              <a:avLst/>
            </a:prstGeom>
            <a:noFill/>
            <a:ln w="12700">
              <a:noFill/>
              <a:miter lim="800000"/>
              <a:headEnd/>
              <a:tailEnd/>
            </a:ln>
          </p:spPr>
          <p:txBody>
            <a:bodyPr>
              <a:spAutoFit/>
            </a:bodyPr>
            <a:lstStyle/>
            <a:p>
              <a:pPr eaLnBrk="0" hangingPunct="0"/>
              <a:r>
                <a:rPr lang="en-US" sz="2800" b="1" dirty="0">
                  <a:latin typeface="Arial" charset="0"/>
                </a:rPr>
                <a:t>Allocation</a:t>
              </a:r>
            </a:p>
          </p:txBody>
        </p:sp>
        <p:sp>
          <p:nvSpPr>
            <p:cNvPr id="38941" name="Rectangle 28"/>
            <p:cNvSpPr>
              <a:spLocks noChangeArrowheads="1"/>
            </p:cNvSpPr>
            <p:nvPr/>
          </p:nvSpPr>
          <p:spPr bwMode="auto">
            <a:xfrm>
              <a:off x="3457" y="2259"/>
              <a:ext cx="2256" cy="330"/>
            </a:xfrm>
            <a:prstGeom prst="rect">
              <a:avLst/>
            </a:prstGeom>
            <a:noFill/>
            <a:ln w="12700">
              <a:noFill/>
              <a:miter lim="800000"/>
              <a:headEnd/>
              <a:tailEnd/>
            </a:ln>
          </p:spPr>
          <p:txBody>
            <a:bodyPr>
              <a:spAutoFit/>
            </a:bodyPr>
            <a:lstStyle/>
            <a:p>
              <a:pPr eaLnBrk="0" hangingPunct="0">
                <a:spcAft>
                  <a:spcPct val="180000"/>
                </a:spcAft>
              </a:pPr>
              <a:r>
                <a:rPr lang="en-US" sz="2800" b="1" dirty="0">
                  <a:latin typeface="Arial" charset="0"/>
                </a:rPr>
                <a:t>Apportionment</a:t>
              </a:r>
            </a:p>
          </p:txBody>
        </p:sp>
        <p:sp>
          <p:nvSpPr>
            <p:cNvPr id="38942" name="Rectangle 29"/>
            <p:cNvSpPr>
              <a:spLocks noChangeArrowheads="1"/>
            </p:cNvSpPr>
            <p:nvPr/>
          </p:nvSpPr>
          <p:spPr bwMode="auto">
            <a:xfrm>
              <a:off x="1632" y="3600"/>
              <a:ext cx="912" cy="528"/>
            </a:xfrm>
            <a:prstGeom prst="rect">
              <a:avLst/>
            </a:prstGeom>
            <a:noFill/>
            <a:ln w="38100">
              <a:solidFill>
                <a:srgbClr val="66FFFF"/>
              </a:solidFill>
              <a:miter lim="800000"/>
              <a:headEnd/>
              <a:tailEnd/>
            </a:ln>
          </p:spPr>
          <p:txBody>
            <a:bodyPr wrap="none" anchor="ctr"/>
            <a:lstStyle/>
            <a:p>
              <a:pPr algn="ctr" eaLnBrk="0" hangingPunct="0"/>
              <a:endParaRPr lang="en-US"/>
            </a:p>
          </p:txBody>
        </p:sp>
        <p:sp>
          <p:nvSpPr>
            <p:cNvPr id="38943" name="Text Box 30"/>
            <p:cNvSpPr txBox="1">
              <a:spLocks noChangeArrowheads="1"/>
            </p:cNvSpPr>
            <p:nvPr/>
          </p:nvSpPr>
          <p:spPr bwMode="auto">
            <a:xfrm>
              <a:off x="1733" y="3648"/>
              <a:ext cx="720" cy="430"/>
            </a:xfrm>
            <a:prstGeom prst="rect">
              <a:avLst/>
            </a:prstGeom>
            <a:noFill/>
            <a:ln w="12700">
              <a:noFill/>
              <a:miter lim="800000"/>
              <a:headEnd/>
              <a:tailEnd/>
            </a:ln>
          </p:spPr>
          <p:txBody>
            <a:bodyPr>
              <a:spAutoFit/>
            </a:bodyPr>
            <a:lstStyle/>
            <a:p>
              <a:pPr algn="ctr" eaLnBrk="0" hangingPunct="0">
                <a:lnSpc>
                  <a:spcPct val="80000"/>
                </a:lnSpc>
                <a:spcBef>
                  <a:spcPct val="50000"/>
                </a:spcBef>
              </a:pPr>
              <a:r>
                <a:rPr lang="en-US" sz="2400" b="1" dirty="0"/>
                <a:t>Air Force</a:t>
              </a:r>
            </a:p>
          </p:txBody>
        </p:sp>
        <p:sp>
          <p:nvSpPr>
            <p:cNvPr id="38944" name="Text Box 32"/>
            <p:cNvSpPr txBox="1">
              <a:spLocks noChangeArrowheads="1"/>
            </p:cNvSpPr>
            <p:nvPr/>
          </p:nvSpPr>
          <p:spPr bwMode="auto">
            <a:xfrm>
              <a:off x="2704" y="3696"/>
              <a:ext cx="720" cy="291"/>
            </a:xfrm>
            <a:prstGeom prst="rect">
              <a:avLst/>
            </a:prstGeom>
            <a:noFill/>
            <a:ln w="12700">
              <a:noFill/>
              <a:miter lim="800000"/>
              <a:headEnd/>
              <a:tailEnd/>
            </a:ln>
          </p:spPr>
          <p:txBody>
            <a:bodyPr>
              <a:spAutoFit/>
            </a:bodyPr>
            <a:lstStyle/>
            <a:p>
              <a:pPr eaLnBrk="0" hangingPunct="0"/>
              <a:r>
                <a:rPr lang="en-US" sz="2400" b="1" dirty="0"/>
                <a:t>Navy</a:t>
              </a:r>
            </a:p>
          </p:txBody>
        </p:sp>
      </p:grpSp>
      <p:sp>
        <p:nvSpPr>
          <p:cNvPr id="39939" name="Rectangle 41"/>
          <p:cNvSpPr>
            <a:spLocks noGrp="1" noChangeArrowheads="1"/>
          </p:cNvSpPr>
          <p:nvPr>
            <p:ph type="title" idx="4294967295"/>
          </p:nvPr>
        </p:nvSpPr>
        <p:spPr>
          <a:xfrm>
            <a:off x="0" y="365125"/>
            <a:ext cx="4800600" cy="685800"/>
          </a:xfrm>
        </p:spPr>
        <p:txBody>
          <a:bodyPr>
            <a:normAutofit fontScale="90000"/>
          </a:bodyPr>
          <a:lstStyle/>
          <a:p>
            <a:pPr>
              <a:defRPr/>
            </a:pPr>
            <a:r>
              <a:rPr lang="en-US" dirty="0">
                <a:solidFill>
                  <a:schemeClr val="tx1"/>
                </a:solidFill>
              </a:rPr>
              <a:t>The Flow of Funds</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5"/>
          <p:cNvGrpSpPr>
            <a:grpSpLocks/>
          </p:cNvGrpSpPr>
          <p:nvPr/>
        </p:nvGrpSpPr>
        <p:grpSpPr bwMode="auto">
          <a:xfrm>
            <a:off x="2667000" y="1600201"/>
            <a:ext cx="8001000" cy="4676775"/>
            <a:chOff x="816" y="1104"/>
            <a:chExt cx="5040" cy="2946"/>
          </a:xfrm>
        </p:grpSpPr>
        <p:sp>
          <p:nvSpPr>
            <p:cNvPr id="39941" name="Rectangle 4"/>
            <p:cNvSpPr>
              <a:spLocks noChangeArrowheads="1"/>
            </p:cNvSpPr>
            <p:nvPr/>
          </p:nvSpPr>
          <p:spPr bwMode="auto">
            <a:xfrm>
              <a:off x="3368" y="1419"/>
              <a:ext cx="1528" cy="436"/>
            </a:xfrm>
            <a:prstGeom prst="rect">
              <a:avLst/>
            </a:prstGeom>
            <a:noFill/>
            <a:ln w="38100">
              <a:solidFill>
                <a:srgbClr val="66FFFF"/>
              </a:solidFill>
              <a:miter lim="800000"/>
              <a:headEnd/>
              <a:tailEnd/>
            </a:ln>
          </p:spPr>
          <p:txBody>
            <a:bodyPr wrap="none" anchor="ctr"/>
            <a:lstStyle/>
            <a:p>
              <a:pPr algn="ctr" eaLnBrk="0" hangingPunct="0"/>
              <a:endParaRPr lang="en-US" sz="2400"/>
            </a:p>
          </p:txBody>
        </p:sp>
        <p:sp>
          <p:nvSpPr>
            <p:cNvPr id="39942" name="Text Box 13"/>
            <p:cNvSpPr txBox="1">
              <a:spLocks noChangeArrowheads="1"/>
            </p:cNvSpPr>
            <p:nvPr/>
          </p:nvSpPr>
          <p:spPr bwMode="auto">
            <a:xfrm>
              <a:off x="3600" y="1488"/>
              <a:ext cx="1056" cy="291"/>
            </a:xfrm>
            <a:prstGeom prst="rect">
              <a:avLst/>
            </a:prstGeom>
            <a:noFill/>
            <a:ln w="9525">
              <a:noFill/>
              <a:miter lim="800000"/>
              <a:headEnd/>
              <a:tailEnd/>
            </a:ln>
          </p:spPr>
          <p:txBody>
            <a:bodyPr wrap="square">
              <a:spAutoFit/>
            </a:bodyPr>
            <a:lstStyle/>
            <a:p>
              <a:pPr eaLnBrk="0" hangingPunct="0">
                <a:spcAft>
                  <a:spcPct val="170000"/>
                </a:spcAft>
              </a:pPr>
              <a:r>
                <a:rPr lang="en-US" sz="2400" b="1" dirty="0">
                  <a:latin typeface="Arial" charset="0"/>
                </a:rPr>
                <a:t>Allocation</a:t>
              </a:r>
            </a:p>
          </p:txBody>
        </p:sp>
        <p:sp>
          <p:nvSpPr>
            <p:cNvPr id="39943" name="Rectangle 5"/>
            <p:cNvSpPr>
              <a:spLocks noChangeArrowheads="1"/>
            </p:cNvSpPr>
            <p:nvPr/>
          </p:nvSpPr>
          <p:spPr bwMode="auto">
            <a:xfrm>
              <a:off x="816" y="1872"/>
              <a:ext cx="2304" cy="419"/>
            </a:xfrm>
            <a:prstGeom prst="rect">
              <a:avLst/>
            </a:prstGeom>
            <a:noFill/>
            <a:ln w="38100">
              <a:solidFill>
                <a:srgbClr val="66FFFF"/>
              </a:solidFill>
              <a:miter lim="800000"/>
              <a:headEnd/>
              <a:tailEnd/>
            </a:ln>
          </p:spPr>
          <p:txBody>
            <a:bodyPr wrap="none" anchor="ctr"/>
            <a:lstStyle/>
            <a:p>
              <a:pPr algn="ctr" eaLnBrk="0" hangingPunct="0"/>
              <a:endParaRPr lang="en-US"/>
            </a:p>
          </p:txBody>
        </p:sp>
        <p:sp>
          <p:nvSpPr>
            <p:cNvPr id="39944" name="Rectangle 6"/>
            <p:cNvSpPr>
              <a:spLocks noChangeArrowheads="1"/>
            </p:cNvSpPr>
            <p:nvPr/>
          </p:nvSpPr>
          <p:spPr bwMode="auto">
            <a:xfrm>
              <a:off x="1344" y="1104"/>
              <a:ext cx="1344" cy="432"/>
            </a:xfrm>
            <a:prstGeom prst="rect">
              <a:avLst/>
            </a:prstGeom>
            <a:noFill/>
            <a:ln w="38100">
              <a:solidFill>
                <a:srgbClr val="66FFFF"/>
              </a:solidFill>
              <a:miter lim="800000"/>
              <a:headEnd/>
              <a:tailEnd/>
            </a:ln>
          </p:spPr>
          <p:txBody>
            <a:bodyPr wrap="none" anchor="ctr"/>
            <a:lstStyle/>
            <a:p>
              <a:pPr algn="ctr" eaLnBrk="0" hangingPunct="0"/>
              <a:endParaRPr lang="en-US"/>
            </a:p>
          </p:txBody>
        </p:sp>
        <p:sp>
          <p:nvSpPr>
            <p:cNvPr id="39945" name="Text Box 7"/>
            <p:cNvSpPr txBox="1">
              <a:spLocks noChangeArrowheads="1"/>
            </p:cNvSpPr>
            <p:nvPr/>
          </p:nvSpPr>
          <p:spPr bwMode="auto">
            <a:xfrm>
              <a:off x="1200" y="1200"/>
              <a:ext cx="1680" cy="233"/>
            </a:xfrm>
            <a:prstGeom prst="rect">
              <a:avLst/>
            </a:prstGeom>
            <a:noFill/>
            <a:ln w="9525">
              <a:noFill/>
              <a:miter lim="800000"/>
              <a:headEnd/>
              <a:tailEnd/>
            </a:ln>
          </p:spPr>
          <p:txBody>
            <a:bodyPr>
              <a:spAutoFit/>
            </a:bodyPr>
            <a:lstStyle/>
            <a:p>
              <a:pPr algn="ctr" eaLnBrk="0" hangingPunct="0"/>
              <a:r>
                <a:rPr lang="en-US" b="1" dirty="0"/>
                <a:t>HQDA</a:t>
              </a:r>
            </a:p>
          </p:txBody>
        </p:sp>
        <p:sp>
          <p:nvSpPr>
            <p:cNvPr id="39946" name="Text Box 8"/>
            <p:cNvSpPr txBox="1">
              <a:spLocks noChangeArrowheads="1"/>
            </p:cNvSpPr>
            <p:nvPr/>
          </p:nvSpPr>
          <p:spPr bwMode="auto">
            <a:xfrm>
              <a:off x="912" y="1968"/>
              <a:ext cx="2284" cy="407"/>
            </a:xfrm>
            <a:prstGeom prst="rect">
              <a:avLst/>
            </a:prstGeom>
            <a:noFill/>
            <a:ln w="9525">
              <a:noFill/>
              <a:miter lim="800000"/>
              <a:headEnd/>
              <a:tailEnd/>
            </a:ln>
          </p:spPr>
          <p:txBody>
            <a:bodyPr wrap="square">
              <a:spAutoFit/>
            </a:bodyPr>
            <a:lstStyle/>
            <a:p>
              <a:pPr algn="ctr" eaLnBrk="0" hangingPunct="0"/>
              <a:r>
                <a:rPr lang="en-US" b="1" dirty="0"/>
                <a:t>DRU/ACOM/ASCC</a:t>
              </a:r>
            </a:p>
            <a:p>
              <a:pPr algn="ctr" eaLnBrk="0" hangingPunct="0"/>
              <a:endParaRPr lang="en-US" b="1" dirty="0"/>
            </a:p>
          </p:txBody>
        </p:sp>
        <p:sp>
          <p:nvSpPr>
            <p:cNvPr id="39947" name="Text Box 9"/>
            <p:cNvSpPr txBox="1">
              <a:spLocks noChangeArrowheads="1"/>
            </p:cNvSpPr>
            <p:nvPr/>
          </p:nvSpPr>
          <p:spPr bwMode="auto">
            <a:xfrm>
              <a:off x="1261" y="2736"/>
              <a:ext cx="1525" cy="233"/>
            </a:xfrm>
            <a:prstGeom prst="rect">
              <a:avLst/>
            </a:prstGeom>
            <a:noFill/>
            <a:ln w="9525">
              <a:noFill/>
              <a:miter lim="800000"/>
              <a:headEnd/>
              <a:tailEnd/>
            </a:ln>
          </p:spPr>
          <p:txBody>
            <a:bodyPr wrap="none">
              <a:spAutoFit/>
            </a:bodyPr>
            <a:lstStyle/>
            <a:p>
              <a:pPr algn="ctr" eaLnBrk="0" hangingPunct="0"/>
              <a:r>
                <a:rPr lang="en-US" b="1" dirty="0"/>
                <a:t>UNIT/GARRISON</a:t>
              </a:r>
            </a:p>
          </p:txBody>
        </p:sp>
        <p:sp>
          <p:nvSpPr>
            <p:cNvPr id="39948" name="Text Box 10"/>
            <p:cNvSpPr txBox="1">
              <a:spLocks noChangeArrowheads="1"/>
            </p:cNvSpPr>
            <p:nvPr/>
          </p:nvSpPr>
          <p:spPr bwMode="auto">
            <a:xfrm>
              <a:off x="960" y="3600"/>
              <a:ext cx="347" cy="442"/>
            </a:xfrm>
            <a:prstGeom prst="rect">
              <a:avLst/>
            </a:prstGeom>
            <a:noFill/>
            <a:ln w="9525">
              <a:noFill/>
              <a:miter lim="800000"/>
              <a:headEnd/>
              <a:tailEnd/>
            </a:ln>
          </p:spPr>
          <p:txBody>
            <a:bodyPr>
              <a:spAutoFit/>
            </a:bodyPr>
            <a:lstStyle/>
            <a:p>
              <a:pPr eaLnBrk="0" hangingPunct="0"/>
              <a:r>
                <a:rPr lang="en-US" sz="4000" b="1"/>
                <a:t>A</a:t>
              </a:r>
              <a:endParaRPr lang="en-US" sz="4000" b="1">
                <a:solidFill>
                  <a:schemeClr val="bg1"/>
                </a:solidFill>
              </a:endParaRPr>
            </a:p>
          </p:txBody>
        </p:sp>
        <p:sp>
          <p:nvSpPr>
            <p:cNvPr id="39949" name="Text Box 12"/>
            <p:cNvSpPr txBox="1">
              <a:spLocks noChangeArrowheads="1"/>
            </p:cNvSpPr>
            <p:nvPr/>
          </p:nvSpPr>
          <p:spPr bwMode="auto">
            <a:xfrm>
              <a:off x="2688" y="3596"/>
              <a:ext cx="353" cy="448"/>
            </a:xfrm>
            <a:prstGeom prst="rect">
              <a:avLst/>
            </a:prstGeom>
            <a:noFill/>
            <a:ln w="9525">
              <a:solidFill>
                <a:srgbClr val="66FFFF"/>
              </a:solidFill>
              <a:miter lim="800000"/>
              <a:headEnd/>
              <a:tailEnd/>
            </a:ln>
          </p:spPr>
          <p:txBody>
            <a:bodyPr wrap="none">
              <a:spAutoFit/>
            </a:bodyPr>
            <a:lstStyle/>
            <a:p>
              <a:pPr eaLnBrk="0" hangingPunct="0"/>
              <a:r>
                <a:rPr lang="en-US" sz="4000" b="1" dirty="0"/>
                <a:t>C</a:t>
              </a:r>
              <a:endParaRPr lang="en-US" sz="2000" b="1" dirty="0">
                <a:solidFill>
                  <a:schemeClr val="bg1"/>
                </a:solidFill>
              </a:endParaRPr>
            </a:p>
          </p:txBody>
        </p:sp>
        <p:sp>
          <p:nvSpPr>
            <p:cNvPr id="39950" name="Rectangle 14"/>
            <p:cNvSpPr>
              <a:spLocks noChangeArrowheads="1"/>
            </p:cNvSpPr>
            <p:nvPr/>
          </p:nvSpPr>
          <p:spPr bwMode="auto">
            <a:xfrm>
              <a:off x="1248" y="2640"/>
              <a:ext cx="1536" cy="450"/>
            </a:xfrm>
            <a:prstGeom prst="rect">
              <a:avLst/>
            </a:prstGeom>
            <a:noFill/>
            <a:ln w="38100">
              <a:solidFill>
                <a:srgbClr val="66FFFF"/>
              </a:solidFill>
              <a:miter lim="800000"/>
              <a:headEnd/>
              <a:tailEnd/>
            </a:ln>
          </p:spPr>
          <p:txBody>
            <a:bodyPr wrap="none" anchor="ctr"/>
            <a:lstStyle/>
            <a:p>
              <a:pPr algn="ctr" eaLnBrk="0" hangingPunct="0"/>
              <a:endParaRPr lang="en-US"/>
            </a:p>
          </p:txBody>
        </p:sp>
        <p:sp>
          <p:nvSpPr>
            <p:cNvPr id="39951" name="Line 15"/>
            <p:cNvSpPr>
              <a:spLocks noChangeShapeType="1"/>
            </p:cNvSpPr>
            <p:nvPr/>
          </p:nvSpPr>
          <p:spPr bwMode="auto">
            <a:xfrm>
              <a:off x="2016" y="1536"/>
              <a:ext cx="0" cy="315"/>
            </a:xfrm>
            <a:prstGeom prst="line">
              <a:avLst/>
            </a:prstGeom>
            <a:noFill/>
            <a:ln w="38100">
              <a:solidFill>
                <a:srgbClr val="66FFFF"/>
              </a:solidFill>
              <a:round/>
              <a:headEnd/>
              <a:tailEnd/>
            </a:ln>
          </p:spPr>
          <p:txBody>
            <a:bodyPr wrap="none" anchor="ctr"/>
            <a:lstStyle/>
            <a:p>
              <a:endParaRPr lang="en-US"/>
            </a:p>
          </p:txBody>
        </p:sp>
        <p:sp>
          <p:nvSpPr>
            <p:cNvPr id="39952" name="Line 16"/>
            <p:cNvSpPr>
              <a:spLocks noChangeShapeType="1"/>
            </p:cNvSpPr>
            <p:nvPr/>
          </p:nvSpPr>
          <p:spPr bwMode="auto">
            <a:xfrm>
              <a:off x="2010" y="2291"/>
              <a:ext cx="0" cy="363"/>
            </a:xfrm>
            <a:prstGeom prst="line">
              <a:avLst/>
            </a:prstGeom>
            <a:noFill/>
            <a:ln w="38100">
              <a:solidFill>
                <a:srgbClr val="66FFFF"/>
              </a:solidFill>
              <a:round/>
              <a:headEnd/>
              <a:tailEnd/>
            </a:ln>
          </p:spPr>
          <p:txBody>
            <a:bodyPr wrap="none" anchor="ctr"/>
            <a:lstStyle/>
            <a:p>
              <a:endParaRPr lang="en-US"/>
            </a:p>
          </p:txBody>
        </p:sp>
        <p:sp>
          <p:nvSpPr>
            <p:cNvPr id="39953" name="Line 17"/>
            <p:cNvSpPr>
              <a:spLocks noChangeShapeType="1"/>
            </p:cNvSpPr>
            <p:nvPr/>
          </p:nvSpPr>
          <p:spPr bwMode="auto">
            <a:xfrm>
              <a:off x="1111" y="3420"/>
              <a:ext cx="1781" cy="0"/>
            </a:xfrm>
            <a:prstGeom prst="line">
              <a:avLst/>
            </a:prstGeom>
            <a:noFill/>
            <a:ln w="38100">
              <a:solidFill>
                <a:srgbClr val="66FFFF"/>
              </a:solidFill>
              <a:round/>
              <a:headEnd/>
              <a:tailEnd/>
            </a:ln>
          </p:spPr>
          <p:txBody>
            <a:bodyPr wrap="none" anchor="ctr"/>
            <a:lstStyle/>
            <a:p>
              <a:endParaRPr lang="en-US"/>
            </a:p>
          </p:txBody>
        </p:sp>
        <p:sp>
          <p:nvSpPr>
            <p:cNvPr id="39954" name="Line 18"/>
            <p:cNvSpPr>
              <a:spLocks noChangeShapeType="1"/>
            </p:cNvSpPr>
            <p:nvPr/>
          </p:nvSpPr>
          <p:spPr bwMode="auto">
            <a:xfrm>
              <a:off x="2010" y="3090"/>
              <a:ext cx="0" cy="364"/>
            </a:xfrm>
            <a:prstGeom prst="line">
              <a:avLst/>
            </a:prstGeom>
            <a:noFill/>
            <a:ln w="38100">
              <a:solidFill>
                <a:srgbClr val="66FFFF"/>
              </a:solidFill>
              <a:round/>
              <a:headEnd/>
              <a:tailEnd/>
            </a:ln>
          </p:spPr>
          <p:txBody>
            <a:bodyPr wrap="none" anchor="ctr"/>
            <a:lstStyle/>
            <a:p>
              <a:endParaRPr lang="en-US"/>
            </a:p>
          </p:txBody>
        </p:sp>
        <p:sp>
          <p:nvSpPr>
            <p:cNvPr id="39955" name="Line 19"/>
            <p:cNvSpPr>
              <a:spLocks noChangeShapeType="1"/>
            </p:cNvSpPr>
            <p:nvPr/>
          </p:nvSpPr>
          <p:spPr bwMode="auto">
            <a:xfrm>
              <a:off x="2010" y="3454"/>
              <a:ext cx="0" cy="142"/>
            </a:xfrm>
            <a:prstGeom prst="line">
              <a:avLst/>
            </a:prstGeom>
            <a:noFill/>
            <a:ln w="38100">
              <a:solidFill>
                <a:srgbClr val="66FFFF"/>
              </a:solidFill>
              <a:round/>
              <a:headEnd/>
              <a:tailEnd/>
            </a:ln>
          </p:spPr>
          <p:txBody>
            <a:bodyPr wrap="none" anchor="ctr"/>
            <a:lstStyle/>
            <a:p>
              <a:endParaRPr lang="en-US"/>
            </a:p>
          </p:txBody>
        </p:sp>
        <p:sp>
          <p:nvSpPr>
            <p:cNvPr id="39957" name="Line 21"/>
            <p:cNvSpPr>
              <a:spLocks noChangeShapeType="1"/>
            </p:cNvSpPr>
            <p:nvPr/>
          </p:nvSpPr>
          <p:spPr bwMode="auto">
            <a:xfrm>
              <a:off x="1122" y="3408"/>
              <a:ext cx="0" cy="218"/>
            </a:xfrm>
            <a:prstGeom prst="line">
              <a:avLst/>
            </a:prstGeom>
            <a:noFill/>
            <a:ln w="38100">
              <a:solidFill>
                <a:srgbClr val="66FFFF"/>
              </a:solidFill>
              <a:round/>
              <a:headEnd/>
              <a:tailEnd/>
            </a:ln>
          </p:spPr>
          <p:txBody>
            <a:bodyPr wrap="none" anchor="ctr"/>
            <a:lstStyle/>
            <a:p>
              <a:endParaRPr lang="en-US"/>
            </a:p>
          </p:txBody>
        </p:sp>
        <p:sp>
          <p:nvSpPr>
            <p:cNvPr id="39958" name="Rectangle 22"/>
            <p:cNvSpPr>
              <a:spLocks noChangeArrowheads="1"/>
            </p:cNvSpPr>
            <p:nvPr/>
          </p:nvSpPr>
          <p:spPr bwMode="auto">
            <a:xfrm>
              <a:off x="960" y="3614"/>
              <a:ext cx="342" cy="436"/>
            </a:xfrm>
            <a:prstGeom prst="rect">
              <a:avLst/>
            </a:prstGeom>
            <a:noFill/>
            <a:ln w="38100">
              <a:solidFill>
                <a:srgbClr val="66FFFF"/>
              </a:solidFill>
              <a:miter lim="800000"/>
              <a:headEnd/>
              <a:tailEnd/>
            </a:ln>
          </p:spPr>
          <p:txBody>
            <a:bodyPr wrap="none" anchor="ctr"/>
            <a:lstStyle/>
            <a:p>
              <a:pPr algn="ctr" eaLnBrk="0" hangingPunct="0"/>
              <a:endParaRPr lang="en-US"/>
            </a:p>
          </p:txBody>
        </p:sp>
        <p:sp>
          <p:nvSpPr>
            <p:cNvPr id="39959" name="Rectangle 24"/>
            <p:cNvSpPr>
              <a:spLocks noChangeArrowheads="1"/>
            </p:cNvSpPr>
            <p:nvPr/>
          </p:nvSpPr>
          <p:spPr bwMode="auto">
            <a:xfrm>
              <a:off x="2704" y="3596"/>
              <a:ext cx="342" cy="436"/>
            </a:xfrm>
            <a:prstGeom prst="rect">
              <a:avLst/>
            </a:prstGeom>
            <a:noFill/>
            <a:ln w="38100">
              <a:solidFill>
                <a:srgbClr val="66FFFF"/>
              </a:solidFill>
              <a:miter lim="800000"/>
              <a:headEnd/>
              <a:tailEnd/>
            </a:ln>
          </p:spPr>
          <p:txBody>
            <a:bodyPr wrap="none" anchor="ctr"/>
            <a:lstStyle/>
            <a:p>
              <a:pPr algn="ctr" eaLnBrk="0" hangingPunct="0"/>
              <a:endParaRPr lang="en-US"/>
            </a:p>
          </p:txBody>
        </p:sp>
        <p:sp>
          <p:nvSpPr>
            <p:cNvPr id="39960" name="Rectangle 25"/>
            <p:cNvSpPr>
              <a:spLocks noChangeArrowheads="1"/>
            </p:cNvSpPr>
            <p:nvPr/>
          </p:nvSpPr>
          <p:spPr bwMode="auto">
            <a:xfrm>
              <a:off x="3360" y="2208"/>
              <a:ext cx="2160" cy="432"/>
            </a:xfrm>
            <a:prstGeom prst="rect">
              <a:avLst/>
            </a:prstGeom>
            <a:noFill/>
            <a:ln w="38100">
              <a:solidFill>
                <a:srgbClr val="66FFFF"/>
              </a:solidFill>
              <a:miter lim="800000"/>
              <a:headEnd/>
              <a:tailEnd/>
            </a:ln>
          </p:spPr>
          <p:txBody>
            <a:bodyPr wrap="none" anchor="ctr"/>
            <a:lstStyle/>
            <a:p>
              <a:pPr algn="ctr" eaLnBrk="0" hangingPunct="0"/>
              <a:endParaRPr lang="en-US" sz="2400"/>
            </a:p>
          </p:txBody>
        </p:sp>
        <p:sp>
          <p:nvSpPr>
            <p:cNvPr id="39961" name="Rectangle 26"/>
            <p:cNvSpPr>
              <a:spLocks noChangeArrowheads="1"/>
            </p:cNvSpPr>
            <p:nvPr/>
          </p:nvSpPr>
          <p:spPr bwMode="auto">
            <a:xfrm>
              <a:off x="3368" y="3018"/>
              <a:ext cx="1528" cy="436"/>
            </a:xfrm>
            <a:prstGeom prst="rect">
              <a:avLst/>
            </a:prstGeom>
            <a:noFill/>
            <a:ln w="38100">
              <a:solidFill>
                <a:srgbClr val="66FFFF"/>
              </a:solidFill>
              <a:miter lim="800000"/>
              <a:headEnd/>
              <a:tailEnd/>
            </a:ln>
          </p:spPr>
          <p:txBody>
            <a:bodyPr wrap="none" anchor="ctr"/>
            <a:lstStyle/>
            <a:p>
              <a:pPr algn="ctr" eaLnBrk="0" hangingPunct="0"/>
              <a:endParaRPr lang="en-US"/>
            </a:p>
          </p:txBody>
        </p:sp>
        <p:sp>
          <p:nvSpPr>
            <p:cNvPr id="39962" name="Line 27"/>
            <p:cNvSpPr>
              <a:spLocks noChangeShapeType="1"/>
            </p:cNvSpPr>
            <p:nvPr/>
          </p:nvSpPr>
          <p:spPr bwMode="auto">
            <a:xfrm flipH="1">
              <a:off x="2203" y="1632"/>
              <a:ext cx="1157" cy="5"/>
            </a:xfrm>
            <a:prstGeom prst="line">
              <a:avLst/>
            </a:prstGeom>
            <a:noFill/>
            <a:ln w="76200">
              <a:solidFill>
                <a:srgbClr val="66FFFF"/>
              </a:solidFill>
              <a:round/>
              <a:headEnd/>
              <a:tailEnd type="triangle" w="med" len="med"/>
            </a:ln>
          </p:spPr>
          <p:txBody>
            <a:bodyPr wrap="none" anchor="ctr"/>
            <a:lstStyle/>
            <a:p>
              <a:endParaRPr lang="en-US"/>
            </a:p>
          </p:txBody>
        </p:sp>
        <p:sp>
          <p:nvSpPr>
            <p:cNvPr id="39963" name="Line 28"/>
            <p:cNvSpPr>
              <a:spLocks noChangeShapeType="1"/>
            </p:cNvSpPr>
            <p:nvPr/>
          </p:nvSpPr>
          <p:spPr bwMode="auto">
            <a:xfrm flipH="1">
              <a:off x="2203" y="2436"/>
              <a:ext cx="1165" cy="0"/>
            </a:xfrm>
            <a:prstGeom prst="line">
              <a:avLst/>
            </a:prstGeom>
            <a:noFill/>
            <a:ln w="76200">
              <a:solidFill>
                <a:srgbClr val="66FFFF"/>
              </a:solidFill>
              <a:round/>
              <a:headEnd/>
              <a:tailEnd type="triangle" w="med" len="med"/>
            </a:ln>
          </p:spPr>
          <p:txBody>
            <a:bodyPr wrap="none" anchor="ctr"/>
            <a:lstStyle/>
            <a:p>
              <a:endParaRPr lang="en-US"/>
            </a:p>
          </p:txBody>
        </p:sp>
        <p:sp>
          <p:nvSpPr>
            <p:cNvPr id="39964" name="Line 29"/>
            <p:cNvSpPr>
              <a:spLocks noChangeShapeType="1"/>
            </p:cNvSpPr>
            <p:nvPr/>
          </p:nvSpPr>
          <p:spPr bwMode="auto">
            <a:xfrm flipH="1">
              <a:off x="2203" y="3236"/>
              <a:ext cx="1165" cy="0"/>
            </a:xfrm>
            <a:prstGeom prst="line">
              <a:avLst/>
            </a:prstGeom>
            <a:noFill/>
            <a:ln w="76200">
              <a:solidFill>
                <a:srgbClr val="66FFFF"/>
              </a:solidFill>
              <a:round/>
              <a:headEnd/>
              <a:tailEnd type="triangle" w="med" len="med"/>
            </a:ln>
          </p:spPr>
          <p:txBody>
            <a:bodyPr wrap="none" anchor="ctr"/>
            <a:lstStyle/>
            <a:p>
              <a:endParaRPr lang="en-US"/>
            </a:p>
          </p:txBody>
        </p:sp>
        <p:sp>
          <p:nvSpPr>
            <p:cNvPr id="39965" name="Rectangle 31"/>
            <p:cNvSpPr>
              <a:spLocks noChangeArrowheads="1"/>
            </p:cNvSpPr>
            <p:nvPr/>
          </p:nvSpPr>
          <p:spPr bwMode="auto">
            <a:xfrm>
              <a:off x="3552" y="3072"/>
              <a:ext cx="1152" cy="291"/>
            </a:xfrm>
            <a:prstGeom prst="rect">
              <a:avLst/>
            </a:prstGeom>
            <a:noFill/>
            <a:ln w="12700">
              <a:noFill/>
              <a:miter lim="800000"/>
              <a:headEnd/>
              <a:tailEnd/>
            </a:ln>
          </p:spPr>
          <p:txBody>
            <a:bodyPr wrap="square">
              <a:spAutoFit/>
            </a:bodyPr>
            <a:lstStyle/>
            <a:p>
              <a:pPr eaLnBrk="0" hangingPunct="0"/>
              <a:r>
                <a:rPr lang="en-US" sz="2400" b="1" dirty="0">
                  <a:latin typeface="Arial" charset="0"/>
                </a:rPr>
                <a:t>Allowance</a:t>
              </a:r>
            </a:p>
          </p:txBody>
        </p:sp>
        <p:sp>
          <p:nvSpPr>
            <p:cNvPr id="39966" name="Rectangle 32"/>
            <p:cNvSpPr>
              <a:spLocks noChangeArrowheads="1"/>
            </p:cNvSpPr>
            <p:nvPr/>
          </p:nvSpPr>
          <p:spPr bwMode="auto">
            <a:xfrm>
              <a:off x="3504" y="2256"/>
              <a:ext cx="2352" cy="291"/>
            </a:xfrm>
            <a:prstGeom prst="rect">
              <a:avLst/>
            </a:prstGeom>
            <a:noFill/>
            <a:ln w="12700">
              <a:noFill/>
              <a:miter lim="800000"/>
              <a:headEnd/>
              <a:tailEnd/>
            </a:ln>
          </p:spPr>
          <p:txBody>
            <a:bodyPr>
              <a:spAutoFit/>
            </a:bodyPr>
            <a:lstStyle/>
            <a:p>
              <a:pPr eaLnBrk="0" hangingPunct="0">
                <a:spcAft>
                  <a:spcPct val="180000"/>
                </a:spcAft>
              </a:pPr>
              <a:r>
                <a:rPr lang="en-US" sz="2400" b="1" dirty="0">
                  <a:latin typeface="Arial" charset="0"/>
                </a:rPr>
                <a:t>Allotment/Allowance</a:t>
              </a:r>
            </a:p>
          </p:txBody>
        </p:sp>
        <p:sp>
          <p:nvSpPr>
            <p:cNvPr id="39967" name="Rectangle 35"/>
            <p:cNvSpPr>
              <a:spLocks noChangeArrowheads="1"/>
            </p:cNvSpPr>
            <p:nvPr/>
          </p:nvSpPr>
          <p:spPr bwMode="auto">
            <a:xfrm>
              <a:off x="1866" y="3600"/>
              <a:ext cx="342" cy="436"/>
            </a:xfrm>
            <a:prstGeom prst="rect">
              <a:avLst/>
            </a:prstGeom>
            <a:noFill/>
            <a:ln w="38100">
              <a:solidFill>
                <a:srgbClr val="66FFFF"/>
              </a:solidFill>
              <a:miter lim="800000"/>
              <a:headEnd/>
              <a:tailEnd/>
            </a:ln>
          </p:spPr>
          <p:txBody>
            <a:bodyPr wrap="none" anchor="ctr"/>
            <a:lstStyle/>
            <a:p>
              <a:pPr algn="ctr" eaLnBrk="0" hangingPunct="0"/>
              <a:endParaRPr lang="en-US"/>
            </a:p>
          </p:txBody>
        </p:sp>
        <p:sp>
          <p:nvSpPr>
            <p:cNvPr id="39968" name="Text Box 36"/>
            <p:cNvSpPr txBox="1">
              <a:spLocks noChangeArrowheads="1"/>
            </p:cNvSpPr>
            <p:nvPr/>
          </p:nvSpPr>
          <p:spPr bwMode="auto">
            <a:xfrm>
              <a:off x="1872" y="3600"/>
              <a:ext cx="336" cy="442"/>
            </a:xfrm>
            <a:prstGeom prst="rect">
              <a:avLst/>
            </a:prstGeom>
            <a:noFill/>
            <a:ln w="12700">
              <a:noFill/>
              <a:miter lim="800000"/>
              <a:headEnd/>
              <a:tailEnd/>
            </a:ln>
          </p:spPr>
          <p:txBody>
            <a:bodyPr>
              <a:spAutoFit/>
            </a:bodyPr>
            <a:lstStyle/>
            <a:p>
              <a:pPr eaLnBrk="0" hangingPunct="0">
                <a:spcBef>
                  <a:spcPct val="50000"/>
                </a:spcBef>
              </a:pPr>
              <a:r>
                <a:rPr lang="en-US" sz="4000" b="1"/>
                <a:t>B</a:t>
              </a:r>
              <a:endParaRPr lang="en-US" sz="2400" b="1"/>
            </a:p>
          </p:txBody>
        </p:sp>
      </p:grpSp>
      <p:sp>
        <p:nvSpPr>
          <p:cNvPr id="32" name="Rectangle 31"/>
          <p:cNvSpPr/>
          <p:nvPr/>
        </p:nvSpPr>
        <p:spPr>
          <a:xfrm>
            <a:off x="1435100" y="393176"/>
            <a:ext cx="5283200" cy="707886"/>
          </a:xfrm>
          <a:prstGeom prst="rect">
            <a:avLst/>
          </a:prstGeom>
        </p:spPr>
        <p:txBody>
          <a:bodyPr wrap="square">
            <a:spAutoFit/>
          </a:bodyPr>
          <a:lstStyle/>
          <a:p>
            <a:pPr algn="ctr" fontAlgn="auto">
              <a:spcAft>
                <a:spcPts val="0"/>
              </a:spcAft>
              <a:defRPr/>
            </a:pPr>
            <a:r>
              <a:rPr lang="en-US" sz="4000" kern="0" dirty="0">
                <a:latin typeface="Arial"/>
                <a:ea typeface="+mj-ea"/>
                <a:cs typeface="+mj-cs"/>
              </a:rPr>
              <a:t>The Flow of Funds</a:t>
            </a:r>
          </a:p>
        </p:txBody>
      </p:sp>
      <p:sp>
        <p:nvSpPr>
          <p:cNvPr id="33" name="Line 21"/>
          <p:cNvSpPr>
            <a:spLocks noChangeShapeType="1"/>
          </p:cNvSpPr>
          <p:nvPr/>
        </p:nvSpPr>
        <p:spPr bwMode="auto">
          <a:xfrm flipH="1">
            <a:off x="5962651" y="5254626"/>
            <a:ext cx="1" cy="298450"/>
          </a:xfrm>
          <a:prstGeom prst="line">
            <a:avLst/>
          </a:prstGeom>
          <a:noFill/>
          <a:ln w="38100">
            <a:solidFill>
              <a:srgbClr val="66FFFF"/>
            </a:solidFill>
            <a:round/>
            <a:headEnd/>
            <a:tailEnd/>
          </a:ln>
        </p:spPr>
        <p:txBody>
          <a:bodyPr wrap="none" anchor="ctr"/>
          <a:lstStyle/>
          <a:p>
            <a:endParaRPr lang="en-US"/>
          </a:p>
        </p:txBody>
      </p:sp>
    </p:spTree>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2"/>
  <p:tag name="MMPROD_UIDATA" val="&lt;database version=&quot;7.0&quot;&gt;&lt;object type=&quot;1&quot; unique_id=&quot;10001&quot;&gt;&lt;object type=&quot;8&quot; unique_id=&quot;14386&quot;&gt;&lt;/object&gt;&lt;object type=&quot;2&quot; unique_id=&quot;14387&quot;&gt;&lt;object type=&quot;3&quot; unique_id=&quot;14388&quot;&gt;&lt;property id=&quot;20148&quot; value=&quot;5&quot;/&gt;&lt;property id=&quot;20300&quot; value=&quot;Slide 1&quot;/&gt;&lt;property id=&quot;20307&quot; value=&quot;330&quot;/&gt;&lt;/object&gt;&lt;object type=&quot;3&quot; unique_id=&quot;14421&quot;&gt;&lt;property id=&quot;20148&quot; value=&quot;5&quot;/&gt;&lt;property id=&quot;20300&quot; value=&quot;Slide 30 - &amp;quot;Questions?&amp;quot;&quot;/&gt;&lt;property id=&quot;20307&quot; value=&quot;304&quot;/&gt;&lt;/object&gt;&lt;object type=&quot;3&quot; unique_id=&quot;15277&quot;&gt;&lt;property id=&quot;20148&quot; value=&quot;5&quot;/&gt;&lt;property id=&quot;20300&quot; value=&quot;Slide 2 - &amp;quot;Agenda&amp;quot;&quot;/&gt;&lt;property id=&quot;20307&quot; value=&quot;331&quot;/&gt;&lt;/object&gt;&lt;object type=&quot;3&quot; unique_id=&quot;15278&quot;&gt;&lt;property id=&quot;20148&quot; value=&quot;5&quot;/&gt;&lt;property id=&quot;20300&quot; value=&quot;Slide 3 - &amp;quot;Key Terms and Concepts&amp;quot;&quot;/&gt;&lt;property id=&quot;20307&quot; value=&quot;332&quot;/&gt;&lt;/object&gt;&lt;object type=&quot;3&quot; unique_id=&quot;15279&quot;&gt;&lt;property id=&quot;20148&quot; value=&quot;5&quot;/&gt;&lt;property id=&quot;20300&quot; value=&quot;Slide 4 - &amp;quot;Key Terms and Concepts&amp;quot;&quot;/&gt;&lt;property id=&quot;20307&quot; value=&quot;333&quot;/&gt;&lt;/object&gt;&lt;object type=&quot;3&quot; unique_id=&quot;15280&quot;&gt;&lt;property id=&quot;20148&quot; value=&quot;5&quot;/&gt;&lt;property id=&quot;20300&quot; value=&quot;Slide 5 - &amp;quot;Key Terms and Concepts&amp;quot;&quot;/&gt;&lt;property id=&quot;20307&quot; value=&quot;334&quot;/&gt;&lt;/object&gt;&lt;object type=&quot;3&quot; unique_id=&quot;15282&quot;&gt;&lt;property id=&quot;20148&quot; value=&quot;5&quot;/&gt;&lt;property id=&quot;20300&quot; value=&quot;Slide 7 - &amp;quot;The Flow of Funds&amp;quot;&quot;/&gt;&lt;property id=&quot;20307&quot; value=&quot;336&quot;/&gt;&lt;/object&gt;&lt;object type=&quot;3&quot; unique_id=&quot;15283&quot;&gt;&lt;property id=&quot;20148&quot; value=&quot;5&quot;/&gt;&lt;property id=&quot;20300&quot; value=&quot;Slide 8&quot;/&gt;&lt;property id=&quot;20307&quot; value=&quot;337&quot;/&gt;&lt;/object&gt;&lt;object type=&quot;3&quot; unique_id=&quot;15284&quot;&gt;&lt;property id=&quot;20148&quot; value=&quot;5&quot;/&gt;&lt;property id=&quot;20300&quot; value=&quot;Slide 9 - &amp;quot;Anti-Deficiency Act Prohibitions&amp;quot;&quot;/&gt;&lt;property id=&quot;20307&quot; value=&quot;338&quot;/&gt;&lt;/object&gt;&lt;object type=&quot;3&quot; unique_id=&quot;15285&quot;&gt;&lt;property id=&quot;20148&quot; value=&quot;5&quot;/&gt;&lt;property id=&quot;20300&quot; value=&quot;Slide 10 - &amp;quot;Three Levels of Fiscal Controls&amp;quot;&quot;/&gt;&lt;property id=&quot;20307&quot; value=&quot;339&quot;/&gt;&lt;/object&gt;&lt;object type=&quot;3&quot; unique_id=&quot;15288&quot;&gt;&lt;property id=&quot;20148&quot; value=&quot;5&quot;/&gt;&lt;property id=&quot;20300&quot; value=&quot;Slide 11 - &amp;quot;Anti-Deficiency Act Violations&amp;quot;&quot;/&gt;&lt;property id=&quot;20307&quot; value=&quot;342&quot;/&gt;&lt;/object&gt;&lt;object type=&quot;3&quot; unique_id=&quot;15289&quot;&gt;&lt;property id=&quot;20148&quot; value=&quot;5&quot;/&gt;&lt;property id=&quot;20300&quot; value=&quot;Slide 13 - &amp;quot;Purpose: &amp;#x0D;&amp;#x0A;Potential ADA Violations&amp;quot;&quot;/&gt;&lt;property id=&quot;20307&quot; value=&quot;343&quot;/&gt;&lt;/object&gt;&lt;object type=&quot;3&quot; unique_id=&quot;15290&quot;&gt;&lt;property id=&quot;20148&quot; value=&quot;5&quot;/&gt;&lt;property id=&quot;20300&quot; value=&quot;Slide 19 - &amp;quot;Reporting Requirements &amp;quot;&quot;/&gt;&lt;property id=&quot;20307&quot; value=&quot;344&quot;/&gt;&lt;/object&gt;&lt;object type=&quot;3&quot; unique_id=&quot;15291&quot;&gt;&lt;property id=&quot;20148&quot; value=&quot;5&quot;/&gt;&lt;property id=&quot;20300&quot; value=&quot;Slide 20 - &amp;quot;Flash Report Requirements&amp;quot;&quot;/&gt;&lt;property id=&quot;20307&quot; value=&quot;345&quot;/&gt;&lt;/object&gt;&lt;object type=&quot;3&quot; unique_id=&quot;15293&quot;&gt;&lt;property id=&quot;20148&quot; value=&quot;5&quot;/&gt;&lt;property id=&quot;20300&quot; value=&quot;Slide 22 - &amp;quot;Investigations&amp;quot;&quot;/&gt;&lt;property id=&quot;20307&quot; value=&quot;347&quot;/&gt;&lt;/object&gt;&lt;object type=&quot;3&quot; unique_id=&quot;15294&quot;&gt;&lt;property id=&quot;20148&quot; value=&quot;5&quot;/&gt;&lt;property id=&quot;20300&quot; value=&quot;Slide 26 - &amp;quot;Administrative Penalties&amp;quot;&quot;/&gt;&lt;property id=&quot;20307&quot; value=&quot;348&quot;/&gt;&lt;/object&gt;&lt;object type=&quot;3&quot; unique_id=&quot;15295&quot;&gt;&lt;property id=&quot;20148&quot; value=&quot;5&quot;/&gt;&lt;property id=&quot;20300&quot; value=&quot;Slide 28 - &amp;quot;References/Resources&amp;quot;&quot;/&gt;&lt;property id=&quot;20307&quot; value=&quot;349&quot;/&gt;&lt;/object&gt;&lt;object type=&quot;3&quot; unique_id=&quot;15296&quot;&gt;&lt;property id=&quot;20148&quot; value=&quot;5&quot;/&gt;&lt;property id=&quot;20300&quot; value=&quot;Slide 29 - &amp;quot;References/Resources&amp;quot;&quot;/&gt;&lt;property id=&quot;20307&quot; value=&quot;350&quot;/&gt;&lt;/object&gt;&lt;object type=&quot;3&quot; unique_id=&quot;15460&quot;&gt;&lt;property id=&quot;20148&quot; value=&quot;5&quot;/&gt;&lt;property id=&quot;20300&quot; value=&quot;Slide 6 - &amp;quot;The Anti-Deficiency Act&amp;quot;&quot;/&gt;&lt;property id=&quot;20307&quot; value=&quot;351&quot;/&gt;&lt;/object&gt;&lt;object type=&quot;3&quot; unique_id=&quot;15659&quot;&gt;&lt;property id=&quot;20148&quot; value=&quot;5&quot;/&gt;&lt;property id=&quot;20300&quot; value=&quot;Slide 14 - &amp;quot;Time Violations&amp;quot;&quot;/&gt;&lt;property id=&quot;20307&quot; value=&quot;352&quot;/&gt;&lt;/object&gt;&lt;object type=&quot;3&quot; unique_id=&quot;15660&quot;&gt;&lt;property id=&quot;20148&quot; value=&quot;5&quot;/&gt;&lt;property id=&quot;20300&quot; value=&quot;Slide 15 - &amp;quot;Amount Violations&amp;quot;&quot;/&gt;&lt;property id=&quot;20307&quot; value=&quot;353&quot;/&gt;&lt;/object&gt;&lt;object type=&quot;3&quot; unique_id=&quot;15661&quot;&gt;&lt;property id=&quot;20148&quot; value=&quot;5&quot;/&gt;&lt;property id=&quot;20300&quot; value=&quot;Slide 16 - &amp;quot;Voluntary Service Prohibition&amp;quot;&quot;/&gt;&lt;property id=&quot;20307&quot; value=&quot;359&quot;/&gt;&lt;/object&gt;&lt;object type=&quot;3&quot; unique_id=&quot;15662&quot;&gt;&lt;property id=&quot;20148&quot; value=&quot;5&quot;/&gt;&lt;property id=&quot;20300&quot; value=&quot;Slide 17 - &amp;quot;Prohibited Voluntary Services&amp;quot;&quot;/&gt;&lt;property id=&quot;20307&quot; value=&quot;360&quot;/&gt;&lt;/object&gt;&lt;object type=&quot;3&quot; unique_id=&quot;15663&quot;&gt;&lt;property id=&quot;20148&quot; value=&quot;5&quot;/&gt;&lt;property id=&quot;20300&quot; value=&quot;Slide 18 - &amp;quot; Reports &amp;amp; Investigations&amp;quot;&quot;/&gt;&lt;property id=&quot;20307&quot; value=&quot;354&quot;/&gt;&lt;/object&gt;&lt;object type=&quot;3&quot; unique_id=&quot;15664&quot;&gt;&lt;property id=&quot;20148&quot; value=&quot;5&quot;/&gt;&lt;property id=&quot;20300&quot; value=&quot;Slide 21 - &amp;quot;Process&amp;quot;&quot;/&gt;&lt;property id=&quot;20307&quot; value=&quot;355&quot;/&gt;&lt;/object&gt;&lt;object type=&quot;3&quot; unique_id=&quot;15665&quot;&gt;&lt;property id=&quot;20148&quot; value=&quot;5&quot;/&gt;&lt;property id=&quot;20300&quot; value=&quot;Slide 23 - &amp;quot;Investigations&amp;quot;&quot;/&gt;&lt;property id=&quot;20307&quot; value=&quot;356&quot;/&gt;&lt;/object&gt;&lt;object type=&quot;3&quot; unique_id=&quot;15666&quot;&gt;&lt;property id=&quot;20148&quot; value=&quot;5&quot;/&gt;&lt;property id=&quot;20300&quot; value=&quot;Slide 24 - &amp;quot;Accountability&amp;quot;&quot;/&gt;&lt;property id=&quot;20307&quot; value=&quot;357&quot;/&gt;&lt;/object&gt;&lt;object type=&quot;3&quot; unique_id=&quot;15667&quot;&gt;&lt;property id=&quot;20148&quot; value=&quot;5&quot;/&gt;&lt;property id=&quot;20300&quot; value=&quot;Slide 27 - &amp;quot;Criminal Penalties&amp;quot;&quot;/&gt;&lt;property id=&quot;20307&quot; value=&quot;358&quot;/&gt;&lt;/object&gt;&lt;object type=&quot;3&quot; unique_id=&quot;15698&quot;&gt;&lt;property id=&quot;20148&quot; value=&quot;5&quot;/&gt;&lt;property id=&quot;20300&quot; value=&quot;Slide 25 - &amp;quot;Then what?&amp;quot;&quot;/&gt;&lt;property id=&quot;20307&quot; value=&quot;361&quot;/&gt;&lt;/object&gt;&lt;object type=&quot;3&quot; unique_id=&quot;15699&quot;&gt;&lt;property id=&quot;20148&quot; value=&quot;5&quot;/&gt;&lt;property id=&quot;20300&quot; value=&quot;Slide 12 - &amp;quot;&amp;#x0D;&amp;#x0A;ADA CORRECTIONS TEST&amp;quot;&quot;/&gt;&lt;property id=&quot;20307&quot; value=&quot;362&quot;/&gt;&lt;/object&gt;&lt;/object&gt;&lt;/object&gt;&lt;/database&gt;"/>
  <p:tag name="SECTOMILLISECCONVERTED" val="1"/>
</p:tagLst>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9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8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7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6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Banded">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4F2E9520BE5AE646A5362C66FFFE762E" ma:contentTypeVersion="4" ma:contentTypeDescription="Create a new PowerPoint." ma:contentTypeScope="" ma:versionID="e4c8f51bcfe4c1fb5367063b91a1ddf8">
  <xsd:schema xmlns:xsd="http://www.w3.org/2001/XMLSchema" xmlns:p="http://schemas.microsoft.com/office/2006/metadata/properties" targetNamespace="http://schemas.microsoft.com/office/2006/metadata/properties" ma:root="true" ma:fieldsID="95b40839154e59fb1127ad52494360b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1A81BEF9-FB3B-4617-9D88-1EED823BB3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421E280A-2403-485C-962D-DB796C1C8BFC}">
  <ds:schemaRefs>
    <ds:schemaRef ds:uri="http://schemas.microsoft.com/sharepoint/v3/contenttype/forms"/>
  </ds:schemaRefs>
</ds:datastoreItem>
</file>

<file path=customXml/itemProps3.xml><?xml version="1.0" encoding="utf-8"?>
<ds:datastoreItem xmlns:ds="http://schemas.openxmlformats.org/officeDocument/2006/customXml" ds:itemID="{89F26AE1-A20A-4E63-963C-BAFF30F650D0}">
  <ds:schemaRefs>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purl.org/dc/elements/1.1/"/>
    <ds:schemaRef ds:uri="http://www.w3.org/XML/1998/namespace"/>
    <ds:schemaRef ds:uri="http://purl.org/dc/terms/"/>
  </ds:schemaRefs>
</ds:datastoreItem>
</file>

<file path=customXml/itemProps4.xml><?xml version="1.0" encoding="utf-8"?>
<ds:datastoreItem xmlns:ds="http://schemas.openxmlformats.org/officeDocument/2006/customXml" ds:itemID="{4B5D7CCE-0BBE-4B1A-AED4-F012AD765FA3}">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Globe</Template>
  <TotalTime>29705</TotalTime>
  <Words>5997</Words>
  <Application>Microsoft Office PowerPoint</Application>
  <PresentationFormat>Widescreen</PresentationFormat>
  <Paragraphs>425</Paragraphs>
  <Slides>31</Slides>
  <Notes>31</Notes>
  <HiddenSlides>0</HiddenSlides>
  <MMClips>0</MMClips>
  <ScaleCrop>false</ScaleCrop>
  <HeadingPairs>
    <vt:vector size="6" baseType="variant">
      <vt:variant>
        <vt:lpstr>Fonts Used</vt:lpstr>
      </vt:variant>
      <vt:variant>
        <vt:i4>10</vt:i4>
      </vt:variant>
      <vt:variant>
        <vt:lpstr>Theme</vt:lpstr>
      </vt:variant>
      <vt:variant>
        <vt:i4>8</vt:i4>
      </vt:variant>
      <vt:variant>
        <vt:lpstr>Slide Titles</vt:lpstr>
      </vt:variant>
      <vt:variant>
        <vt:i4>31</vt:i4>
      </vt:variant>
    </vt:vector>
  </HeadingPairs>
  <TitlesOfParts>
    <vt:vector size="49" baseType="lpstr">
      <vt:lpstr>Arial</vt:lpstr>
      <vt:lpstr>Calibri</vt:lpstr>
      <vt:lpstr>Calibri Light</vt:lpstr>
      <vt:lpstr>Comic Sans MS</vt:lpstr>
      <vt:lpstr>Corbel</vt:lpstr>
      <vt:lpstr>Franklin Gothic Book</vt:lpstr>
      <vt:lpstr>Times New Roman</vt:lpstr>
      <vt:lpstr>Verdana</vt:lpstr>
      <vt:lpstr>Wingdings</vt:lpstr>
      <vt:lpstr>Wingdings 3</vt:lpstr>
      <vt:lpstr>1_Default Design</vt:lpstr>
      <vt:lpstr>9_Custom Design</vt:lpstr>
      <vt:lpstr>8_Custom Design</vt:lpstr>
      <vt:lpstr>7_Custom Design</vt:lpstr>
      <vt:lpstr>6_Custom Design</vt:lpstr>
      <vt:lpstr>5_Custom Design</vt:lpstr>
      <vt:lpstr>1_Custom Design</vt:lpstr>
      <vt:lpstr>Banded</vt:lpstr>
      <vt:lpstr>Army STANDARD TRAINING PACKAGE </vt:lpstr>
      <vt:lpstr>PowerPoint Presentation</vt:lpstr>
      <vt:lpstr>Agenda</vt:lpstr>
      <vt:lpstr>Key Terms and Concepts</vt:lpstr>
      <vt:lpstr>Key Terms and Concepts</vt:lpstr>
      <vt:lpstr>Key Terms and Concepts</vt:lpstr>
      <vt:lpstr>The Antideficiency Act</vt:lpstr>
      <vt:lpstr>The Flow of Funds</vt:lpstr>
      <vt:lpstr>PowerPoint Presentation</vt:lpstr>
      <vt:lpstr>Antideficiency Act Prohibitions</vt:lpstr>
      <vt:lpstr>Three Levels of Fiscal Controls</vt:lpstr>
      <vt:lpstr>Antideficiency Act Violations</vt:lpstr>
      <vt:lpstr> ADA CORRECTIONS TEST</vt:lpstr>
      <vt:lpstr>Purpose:  Potential ADA Violations</vt:lpstr>
      <vt:lpstr>Time Violations</vt:lpstr>
      <vt:lpstr>Amount Violations</vt:lpstr>
      <vt:lpstr>Voluntary Service Prohibition</vt:lpstr>
      <vt:lpstr>Prohibited Voluntary Services</vt:lpstr>
      <vt:lpstr> Reports &amp; Investigations</vt:lpstr>
      <vt:lpstr>Reporting Requirements </vt:lpstr>
      <vt:lpstr>Flash Report Requirements</vt:lpstr>
      <vt:lpstr>Process</vt:lpstr>
      <vt:lpstr>Investigations</vt:lpstr>
      <vt:lpstr>Investigations</vt:lpstr>
      <vt:lpstr>RESPONSIBILITY</vt:lpstr>
      <vt:lpstr>Then what?</vt:lpstr>
      <vt:lpstr>Administrative Penalties</vt:lpstr>
      <vt:lpstr>Criminal Penalties</vt:lpstr>
      <vt:lpstr>References/Resources</vt:lpstr>
      <vt:lpstr>References/Resources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Beverly Veit</dc:creator>
  <cp:lastModifiedBy>Humberto</cp:lastModifiedBy>
  <cp:revision>1831</cp:revision>
  <dcterms:created xsi:type="dcterms:W3CDTF">2003-03-25T02:45:24Z</dcterms:created>
  <dcterms:modified xsi:type="dcterms:W3CDTF">2024-10-24T18:49:24Z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Gonzalez, Humberto J CTR US USA</vt:lpwstr>
  </property>
  <property fmtid="{D5CDD505-2E9C-101B-9397-08002B2CF9AE}" pid="3" name="xd_Signature">
    <vt:lpwstr/>
  </property>
  <property fmtid="{D5CDD505-2E9C-101B-9397-08002B2CF9AE}" pid="4" name="TemplateUrl">
    <vt:lpwstr/>
  </property>
  <property fmtid="{D5CDD505-2E9C-101B-9397-08002B2CF9AE}" pid="5" name="display_urn:schemas-microsoft-com:office:office#Author">
    <vt:lpwstr>Gonzalez, Humberto J CTR US USA</vt:lpwstr>
  </property>
  <property fmtid="{D5CDD505-2E9C-101B-9397-08002B2CF9AE}" pid="6" name="xd_ProgID">
    <vt:lpwstr/>
  </property>
  <property fmtid="{D5CDD505-2E9C-101B-9397-08002B2CF9AE}" pid="7" name="ContentTypeId">
    <vt:lpwstr>0x01010015E5C86646EFF347AADD3134BA81A9CE</vt:lpwstr>
  </property>
  <property fmtid="{D5CDD505-2E9C-101B-9397-08002B2CF9AE}" pid="8" name="_SourceUrl">
    <vt:lpwstr/>
  </property>
</Properties>
</file>